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
  </p:notesMasterIdLst>
  <p:handoutMasterIdLst>
    <p:handoutMasterId r:id="rId6"/>
  </p:handout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5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4995" autoAdjust="0"/>
    <p:restoredTop sz="95677"/>
  </p:normalViewPr>
  <p:slideViewPr>
    <p:cSldViewPr snapToGrid="0" snapToObjects="1">
      <p:cViewPr varScale="1">
        <p:scale>
          <a:sx n="108" d="100"/>
          <a:sy n="108" d="100"/>
        </p:scale>
        <p:origin x="630" y="96"/>
      </p:cViewPr>
      <p:guideLst/>
    </p:cSldViewPr>
  </p:slideViewPr>
  <p:notesTextViewPr>
    <p:cViewPr>
      <p:scale>
        <a:sx n="1" d="1"/>
        <a:sy n="1" d="1"/>
      </p:scale>
      <p:origin x="0" y="0"/>
    </p:cViewPr>
  </p:notesTextViewPr>
  <p:notesViewPr>
    <p:cSldViewPr snapToGrid="0" snapToObjects="1">
      <p:cViewPr varScale="1">
        <p:scale>
          <a:sx n="81" d="100"/>
          <a:sy n="81" d="100"/>
        </p:scale>
        <p:origin x="3894" y="108"/>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 Id="rId50" Type="http://schemas.openxmlformats.org/officeDocument/2006/relationships/slide" Target="slides/slide40.xml"/><Relationship Id="rId51" Type="http://schemas.openxmlformats.org/officeDocument/2006/relationships/slide" Target="slides/slide4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BF7B252-8E90-66C4-F94F-326FC3C48EF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9980B2CF-D92D-F8D8-8E48-F0AE1AD04AC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5047AB-D8BE-4658-96E3-C2AB66B937A7}" type="datetimeFigureOut">
              <a:rPr lang="en-AU" smtClean="0"/>
              <a:t>14/07/2025</a:t>
            </a:fld>
            <a:endParaRPr lang="en-AU"/>
          </a:p>
        </p:txBody>
      </p:sp>
      <p:sp>
        <p:nvSpPr>
          <p:cNvPr id="4" name="Footer Placeholder 3">
            <a:extLst>
              <a:ext uri="{FF2B5EF4-FFF2-40B4-BE49-F238E27FC236}">
                <a16:creationId xmlns:a16="http://schemas.microsoft.com/office/drawing/2014/main" id="{4E4F56BB-C67C-CB7F-66A7-362B9A41A94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3F2D1021-1AD5-F364-F040-DDB6FF0ED4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279EBE-E731-469E-9215-BA1B16CF533C}" type="slidenum">
              <a:rPr lang="en-AU" smtClean="0"/>
              <a:t>‹#›</a:t>
            </a:fld>
            <a:endParaRPr lang="en-AU"/>
          </a:p>
        </p:txBody>
      </p:sp>
    </p:spTree>
    <p:extLst>
      <p:ext uri="{BB962C8B-B14F-4D97-AF65-F5344CB8AC3E}">
        <p14:creationId xmlns:p14="http://schemas.microsoft.com/office/powerpoint/2010/main" val="34001070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F89F65-1DCB-9845-990C-CDC44DE929FA}" type="datetimeFigureOut">
              <a:rPr lang="en-US" smtClean="0"/>
              <a:t>7/14/2025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44321E-DC9E-9042-8ACD-8652D64133CE}" type="slidenum">
              <a:rPr lang="en-US" smtClean="0"/>
              <a:t>‹#›</a:t>
            </a:fld>
            <a:endParaRPr lang="en-US" dirty="0"/>
          </a:p>
        </p:txBody>
      </p:sp>
    </p:spTree>
    <p:extLst>
      <p:ext uri="{BB962C8B-B14F-4D97-AF65-F5344CB8AC3E}">
        <p14:creationId xmlns:p14="http://schemas.microsoft.com/office/powerpoint/2010/main" val="1497031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Slide (Center Title +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663687"/>
            <a:ext cx="9144000" cy="1434101"/>
          </a:xfrm>
          <a:prstGeom prst="rect">
            <a:avLst/>
          </a:prstGeom>
        </p:spPr>
        <p:txBody>
          <a:bodyPr anchor="b"/>
          <a:lstStyle>
            <a:lvl1pPr algn="ctr">
              <a:defRPr sz="6000" b="1">
                <a:solidFill>
                  <a:srgbClr val="001548"/>
                </a:solidFill>
              </a:defRPr>
            </a:lvl1pPr>
          </a:lstStyle>
          <a:p>
            <a:r>
              <a:rPr lang="en-US" dirty="0"/>
              <a:t>Click to edit Master title style</a:t>
            </a:r>
          </a:p>
        </p:txBody>
      </p:sp>
      <p:sp>
        <p:nvSpPr>
          <p:cNvPr id="3" name="Subtitle 2"/>
          <p:cNvSpPr>
            <a:spLocks noGrp="1"/>
          </p:cNvSpPr>
          <p:nvPr>
            <p:ph type="subTitle" idx="1"/>
          </p:nvPr>
        </p:nvSpPr>
        <p:spPr>
          <a:xfrm>
            <a:off x="1524000" y="4361935"/>
            <a:ext cx="9144000" cy="1136822"/>
          </a:xfrm>
          <a:prstGeom prst="rect">
            <a:avLst/>
          </a:prstGeom>
        </p:spPr>
        <p:txBody>
          <a:bodyPr/>
          <a:lstStyle>
            <a:lvl1pPr marL="0" indent="0" algn="ctr">
              <a:buNone/>
              <a:defRPr sz="2400">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67279208"/>
      </p:ext>
    </p:extLst>
  </p:cSld>
  <p:clrMapOvr>
    <a:masterClrMapping/>
  </p:clrMapOvr>
</p:sldLayout>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Slide (Center Title +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663687"/>
            <a:ext cx="9144000" cy="1434101"/>
          </a:xfrm>
          <a:prstGeom prst="rect">
            <a:avLst/>
          </a:prstGeom>
        </p:spPr>
        <p:txBody>
          <a:bodyPr anchor="b"/>
          <a:lstStyle>
            <a:lvl1pPr algn="ctr">
              <a:defRPr sz="6000" b="1">
                <a:solidFill>
                  <a:srgbClr val="001548"/>
                </a:solidFill>
              </a:defRPr>
            </a:lvl1pPr>
          </a:lstStyle>
          <a:p>
            <a:r>
              <a:rPr lang="en-US" dirty="0"/>
              <a:t>Click to edit Master title style</a:t>
            </a:r>
          </a:p>
        </p:txBody>
      </p:sp>
      <p:sp>
        <p:nvSpPr>
          <p:cNvPr id="3" name="Subtitle 2"/>
          <p:cNvSpPr>
            <a:spLocks noGrp="1"/>
          </p:cNvSpPr>
          <p:nvPr>
            <p:ph type="subTitle" idx="1"/>
          </p:nvPr>
        </p:nvSpPr>
        <p:spPr>
          <a:xfrm>
            <a:off x="1524000" y="4361935"/>
            <a:ext cx="9144000" cy="1136822"/>
          </a:xfrm>
          <a:prstGeom prst="rect">
            <a:avLst/>
          </a:prstGeom>
        </p:spPr>
        <p:txBody>
          <a:bodyPr/>
          <a:lstStyle>
            <a:lvl1pPr marL="0" indent="0" algn="ctr">
              <a:buNone/>
              <a:defRPr sz="2400">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67279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al Conten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0207E1-0C40-D4F1-348E-26B6DCE48D4E}"/>
              </a:ext>
            </a:extLst>
          </p:cNvPr>
          <p:cNvSpPr>
            <a:spLocks noGrp="1"/>
          </p:cNvSpPr>
          <p:nvPr>
            <p:ph type="title"/>
          </p:nvPr>
        </p:nvSpPr>
        <p:spPr>
          <a:xfrm>
            <a:off x="2281286" y="455126"/>
            <a:ext cx="9247139" cy="701731"/>
          </a:xfrm>
          <a:prstGeom prst="rect">
            <a:avLst/>
          </a:prstGeom>
        </p:spPr>
        <p:txBody>
          <a:bodyPr anchor="ctr">
            <a:normAutofit/>
          </a:bodyPr>
          <a:lstStyle>
            <a:lvl1pPr algn="l">
              <a:defRPr sz="4400" b="1"/>
            </a:lvl1pPr>
          </a:lstStyle>
          <a:p>
            <a:r>
              <a:rPr lang="en-US"/>
              <a:t>Click to edit Master title style</a:t>
            </a:r>
            <a:endParaRPr lang="en-AU"/>
          </a:p>
        </p:txBody>
      </p:sp>
      <p:sp>
        <p:nvSpPr>
          <p:cNvPr id="5" name="Content Placeholder 4">
            <a:extLst>
              <a:ext uri="{FF2B5EF4-FFF2-40B4-BE49-F238E27FC236}">
                <a16:creationId xmlns:a16="http://schemas.microsoft.com/office/drawing/2014/main" id="{F3F34F11-0920-6B36-FFE3-2B79C29D1A26}"/>
              </a:ext>
            </a:extLst>
          </p:cNvPr>
          <p:cNvSpPr>
            <a:spLocks noGrp="1"/>
          </p:cNvSpPr>
          <p:nvPr>
            <p:ph sz="quarter" idx="10"/>
          </p:nvPr>
        </p:nvSpPr>
        <p:spPr>
          <a:xfrm>
            <a:off x="471488" y="1357313"/>
            <a:ext cx="11056937" cy="4940300"/>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2381051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al Conten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0207E1-0C40-D4F1-348E-26B6DCE48D4E}"/>
              </a:ext>
            </a:extLst>
          </p:cNvPr>
          <p:cNvSpPr>
            <a:spLocks noGrp="1"/>
          </p:cNvSpPr>
          <p:nvPr>
            <p:ph type="title"/>
          </p:nvPr>
        </p:nvSpPr>
        <p:spPr>
          <a:xfrm>
            <a:off x="2281286" y="455126"/>
            <a:ext cx="9247139" cy="701731"/>
          </a:xfrm>
          <a:prstGeom prst="rect">
            <a:avLst/>
          </a:prstGeom>
        </p:spPr>
        <p:txBody>
          <a:bodyPr anchor="ctr">
            <a:normAutofit/>
          </a:bodyPr>
          <a:lstStyle>
            <a:lvl1pPr algn="l">
              <a:defRPr sz="4400" b="1"/>
            </a:lvl1pPr>
          </a:lstStyle>
          <a:p>
            <a:r>
              <a:rPr lang="en-US"/>
              <a:t>Click to edit Master title style</a:t>
            </a:r>
            <a:endParaRPr lang="en-AU"/>
          </a:p>
        </p:txBody>
      </p:sp>
      <p:sp>
        <p:nvSpPr>
          <p:cNvPr id="5" name="Content Placeholder 4">
            <a:extLst>
              <a:ext uri="{FF2B5EF4-FFF2-40B4-BE49-F238E27FC236}">
                <a16:creationId xmlns:a16="http://schemas.microsoft.com/office/drawing/2014/main" id="{F3F34F11-0920-6B36-FFE3-2B79C29D1A26}"/>
              </a:ext>
            </a:extLst>
          </p:cNvPr>
          <p:cNvSpPr>
            <a:spLocks noGrp="1"/>
          </p:cNvSpPr>
          <p:nvPr>
            <p:ph sz="quarter" idx="10"/>
          </p:nvPr>
        </p:nvSpPr>
        <p:spPr>
          <a:xfrm>
            <a:off x="471488" y="1357313"/>
            <a:ext cx="11056937" cy="4940300"/>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2381051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eneral content 2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6284E9-DFFD-1643-6BA7-CAE2BF8DAE2F}"/>
              </a:ext>
            </a:extLst>
          </p:cNvPr>
          <p:cNvSpPr>
            <a:spLocks noGrp="1"/>
          </p:cNvSpPr>
          <p:nvPr>
            <p:ph type="title"/>
          </p:nvPr>
        </p:nvSpPr>
        <p:spPr>
          <a:xfrm>
            <a:off x="2290712" y="367646"/>
            <a:ext cx="9382176" cy="886120"/>
          </a:xfrm>
          <a:prstGeom prst="rect">
            <a:avLst/>
          </a:prstGeom>
        </p:spPr>
        <p:txBody>
          <a:bodyPr anchor="ctr">
            <a:normAutofit/>
          </a:bodyPr>
          <a:lstStyle>
            <a:lvl1pPr algn="l">
              <a:defRPr sz="4400" b="1"/>
            </a:lvl1pPr>
          </a:lstStyle>
          <a:p>
            <a:r>
              <a:rPr lang="en-US"/>
              <a:t>Click to edit Master title style</a:t>
            </a:r>
            <a:endParaRPr lang="en-AU"/>
          </a:p>
        </p:txBody>
      </p:sp>
      <p:sp>
        <p:nvSpPr>
          <p:cNvPr id="6" name="Content Placeholder 5">
            <a:extLst>
              <a:ext uri="{FF2B5EF4-FFF2-40B4-BE49-F238E27FC236}">
                <a16:creationId xmlns:a16="http://schemas.microsoft.com/office/drawing/2014/main" id="{351C0A0B-10D8-6D0B-B89F-083C79740243}"/>
              </a:ext>
            </a:extLst>
          </p:cNvPr>
          <p:cNvSpPr>
            <a:spLocks noGrp="1"/>
          </p:cNvSpPr>
          <p:nvPr>
            <p:ph sz="quarter" idx="10"/>
          </p:nvPr>
        </p:nvSpPr>
        <p:spPr>
          <a:xfrm>
            <a:off x="519113" y="1404938"/>
            <a:ext cx="5240337" cy="4967287"/>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8" name="Content Placeholder 7">
            <a:extLst>
              <a:ext uri="{FF2B5EF4-FFF2-40B4-BE49-F238E27FC236}">
                <a16:creationId xmlns:a16="http://schemas.microsoft.com/office/drawing/2014/main" id="{CA7D579F-7815-67F3-080E-1C58B1257C6C}"/>
              </a:ext>
            </a:extLst>
          </p:cNvPr>
          <p:cNvSpPr>
            <a:spLocks noGrp="1"/>
          </p:cNvSpPr>
          <p:nvPr>
            <p:ph sz="quarter" idx="11"/>
          </p:nvPr>
        </p:nvSpPr>
        <p:spPr>
          <a:xfrm>
            <a:off x="5938838" y="1404938"/>
            <a:ext cx="5734050" cy="4967287"/>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4176207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eneral content 2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6284E9-DFFD-1643-6BA7-CAE2BF8DAE2F}"/>
              </a:ext>
            </a:extLst>
          </p:cNvPr>
          <p:cNvSpPr>
            <a:spLocks noGrp="1"/>
          </p:cNvSpPr>
          <p:nvPr>
            <p:ph type="title"/>
          </p:nvPr>
        </p:nvSpPr>
        <p:spPr>
          <a:xfrm>
            <a:off x="2290712" y="367646"/>
            <a:ext cx="9382176" cy="886120"/>
          </a:xfrm>
          <a:prstGeom prst="rect">
            <a:avLst/>
          </a:prstGeom>
        </p:spPr>
        <p:txBody>
          <a:bodyPr anchor="ctr">
            <a:normAutofit/>
          </a:bodyPr>
          <a:lstStyle>
            <a:lvl1pPr algn="l">
              <a:defRPr sz="4400" b="1"/>
            </a:lvl1pPr>
          </a:lstStyle>
          <a:p>
            <a:r>
              <a:rPr lang="en-US"/>
              <a:t>Click to edit Master title style</a:t>
            </a:r>
            <a:endParaRPr lang="en-AU"/>
          </a:p>
        </p:txBody>
      </p:sp>
      <p:sp>
        <p:nvSpPr>
          <p:cNvPr id="6" name="Content Placeholder 5">
            <a:extLst>
              <a:ext uri="{FF2B5EF4-FFF2-40B4-BE49-F238E27FC236}">
                <a16:creationId xmlns:a16="http://schemas.microsoft.com/office/drawing/2014/main" id="{351C0A0B-10D8-6D0B-B89F-083C79740243}"/>
              </a:ext>
            </a:extLst>
          </p:cNvPr>
          <p:cNvSpPr>
            <a:spLocks noGrp="1"/>
          </p:cNvSpPr>
          <p:nvPr>
            <p:ph sz="quarter" idx="10"/>
          </p:nvPr>
        </p:nvSpPr>
        <p:spPr>
          <a:xfrm>
            <a:off x="519113" y="1404938"/>
            <a:ext cx="5240337" cy="4967287"/>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8" name="Content Placeholder 7">
            <a:extLst>
              <a:ext uri="{FF2B5EF4-FFF2-40B4-BE49-F238E27FC236}">
                <a16:creationId xmlns:a16="http://schemas.microsoft.com/office/drawing/2014/main" id="{CA7D579F-7815-67F3-080E-1C58B1257C6C}"/>
              </a:ext>
            </a:extLst>
          </p:cNvPr>
          <p:cNvSpPr>
            <a:spLocks noGrp="1"/>
          </p:cNvSpPr>
          <p:nvPr>
            <p:ph sz="quarter" idx="11"/>
          </p:nvPr>
        </p:nvSpPr>
        <p:spPr>
          <a:xfrm>
            <a:off x="5938838" y="1404938"/>
            <a:ext cx="5734050" cy="4967287"/>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4176207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ild conten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71045-D737-605E-3913-CAC665A5A9EB}"/>
              </a:ext>
            </a:extLst>
          </p:cNvPr>
          <p:cNvSpPr>
            <a:spLocks noGrp="1"/>
          </p:cNvSpPr>
          <p:nvPr>
            <p:ph type="title"/>
          </p:nvPr>
        </p:nvSpPr>
        <p:spPr>
          <a:xfrm>
            <a:off x="2375554" y="390889"/>
            <a:ext cx="9445658" cy="417300"/>
          </a:xfrm>
          <a:prstGeom prst="rect">
            <a:avLst/>
          </a:prstGeom>
        </p:spPr>
        <p:txBody>
          <a:bodyPr anchor="ctr">
            <a:normAutofit/>
          </a:bodyPr>
          <a:lstStyle>
            <a:lvl1pPr>
              <a:defRPr sz="2000" b="1"/>
            </a:lvl1pPr>
          </a:lstStyle>
          <a:p>
            <a:r>
              <a:rPr lang="en-US" dirty="0"/>
              <a:t>Click to edit Master title style</a:t>
            </a:r>
            <a:endParaRPr lang="en-AU" dirty="0"/>
          </a:p>
        </p:txBody>
      </p:sp>
      <p:sp>
        <p:nvSpPr>
          <p:cNvPr id="3" name="Subtitle 2">
            <a:extLst>
              <a:ext uri="{FF2B5EF4-FFF2-40B4-BE49-F238E27FC236}">
                <a16:creationId xmlns:a16="http://schemas.microsoft.com/office/drawing/2014/main" id="{8062316E-89A4-342F-C435-98F7215E2025}"/>
              </a:ext>
            </a:extLst>
          </p:cNvPr>
          <p:cNvSpPr>
            <a:spLocks noGrp="1"/>
          </p:cNvSpPr>
          <p:nvPr>
            <p:ph type="subTitle" idx="1"/>
          </p:nvPr>
        </p:nvSpPr>
        <p:spPr>
          <a:xfrm>
            <a:off x="3186260" y="836312"/>
            <a:ext cx="8634952" cy="417300"/>
          </a:xfrm>
          <a:prstGeom prst="rect">
            <a:avLst/>
          </a:prstGeom>
        </p:spPr>
        <p:txBody>
          <a:bodyPr anchor="ctr">
            <a:normAutofit/>
          </a:bodyPr>
          <a:lstStyle>
            <a:lvl1pPr marL="0" indent="0" algn="l">
              <a:buNone/>
              <a:defRPr sz="3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a:t>
            </a:r>
          </a:p>
        </p:txBody>
      </p:sp>
      <p:sp>
        <p:nvSpPr>
          <p:cNvPr id="7" name="Content Placeholder 6">
            <a:extLst>
              <a:ext uri="{FF2B5EF4-FFF2-40B4-BE49-F238E27FC236}">
                <a16:creationId xmlns:a16="http://schemas.microsoft.com/office/drawing/2014/main" id="{8D62A657-439B-EB60-7EBA-D92F47272B8C}"/>
              </a:ext>
            </a:extLst>
          </p:cNvPr>
          <p:cNvSpPr>
            <a:spLocks noGrp="1"/>
          </p:cNvSpPr>
          <p:nvPr>
            <p:ph sz="quarter" idx="10"/>
          </p:nvPr>
        </p:nvSpPr>
        <p:spPr>
          <a:xfrm>
            <a:off x="555624" y="1357460"/>
            <a:ext cx="11124185" cy="4959203"/>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4047477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ild conten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71045-D737-605E-3913-CAC665A5A9EB}"/>
              </a:ext>
            </a:extLst>
          </p:cNvPr>
          <p:cNvSpPr>
            <a:spLocks noGrp="1"/>
          </p:cNvSpPr>
          <p:nvPr>
            <p:ph type="title"/>
          </p:nvPr>
        </p:nvSpPr>
        <p:spPr>
          <a:xfrm>
            <a:off x="2375554" y="390889"/>
            <a:ext cx="9445658" cy="417300"/>
          </a:xfrm>
          <a:prstGeom prst="rect">
            <a:avLst/>
          </a:prstGeom>
        </p:spPr>
        <p:txBody>
          <a:bodyPr anchor="ctr">
            <a:normAutofit/>
          </a:bodyPr>
          <a:lstStyle>
            <a:lvl1pPr>
              <a:defRPr sz="2000" b="1"/>
            </a:lvl1pPr>
          </a:lstStyle>
          <a:p>
            <a:r>
              <a:rPr lang="en-US" dirty="0"/>
              <a:t>Click to edit Master title style</a:t>
            </a:r>
            <a:endParaRPr lang="en-AU" dirty="0"/>
          </a:p>
        </p:txBody>
      </p:sp>
      <p:sp>
        <p:nvSpPr>
          <p:cNvPr id="3" name="Subtitle 2">
            <a:extLst>
              <a:ext uri="{FF2B5EF4-FFF2-40B4-BE49-F238E27FC236}">
                <a16:creationId xmlns:a16="http://schemas.microsoft.com/office/drawing/2014/main" id="{8062316E-89A4-342F-C435-98F7215E2025}"/>
              </a:ext>
            </a:extLst>
          </p:cNvPr>
          <p:cNvSpPr>
            <a:spLocks noGrp="1"/>
          </p:cNvSpPr>
          <p:nvPr>
            <p:ph type="subTitle" idx="1"/>
          </p:nvPr>
        </p:nvSpPr>
        <p:spPr>
          <a:xfrm>
            <a:off x="3186260" y="836312"/>
            <a:ext cx="8634952" cy="417300"/>
          </a:xfrm>
          <a:prstGeom prst="rect">
            <a:avLst/>
          </a:prstGeom>
        </p:spPr>
        <p:txBody>
          <a:bodyPr anchor="ctr">
            <a:normAutofit/>
          </a:bodyPr>
          <a:lstStyle>
            <a:lvl1pPr marL="0" indent="0" algn="l">
              <a:buNone/>
              <a:defRPr sz="3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a:t>
            </a:r>
          </a:p>
        </p:txBody>
      </p:sp>
      <p:sp>
        <p:nvSpPr>
          <p:cNvPr id="7" name="Content Placeholder 6">
            <a:extLst>
              <a:ext uri="{FF2B5EF4-FFF2-40B4-BE49-F238E27FC236}">
                <a16:creationId xmlns:a16="http://schemas.microsoft.com/office/drawing/2014/main" id="{8D62A657-439B-EB60-7EBA-D92F47272B8C}"/>
              </a:ext>
            </a:extLst>
          </p:cNvPr>
          <p:cNvSpPr>
            <a:spLocks noGrp="1"/>
          </p:cNvSpPr>
          <p:nvPr>
            <p:ph sz="quarter" idx="10"/>
          </p:nvPr>
        </p:nvSpPr>
        <p:spPr>
          <a:xfrm>
            <a:off x="555624" y="1357460"/>
            <a:ext cx="11124185" cy="4959203"/>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4047477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ild Content 2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6AF4E-5173-8960-7D69-90E3A0D4C155}"/>
              </a:ext>
            </a:extLst>
          </p:cNvPr>
          <p:cNvSpPr>
            <a:spLocks noGrp="1"/>
          </p:cNvSpPr>
          <p:nvPr>
            <p:ph type="title"/>
          </p:nvPr>
        </p:nvSpPr>
        <p:spPr>
          <a:xfrm>
            <a:off x="2375554" y="409223"/>
            <a:ext cx="9455085" cy="369332"/>
          </a:xfrm>
          <a:prstGeom prst="rect">
            <a:avLst/>
          </a:prstGeom>
        </p:spPr>
        <p:txBody>
          <a:bodyPr anchor="ctr">
            <a:normAutofit/>
          </a:bodyPr>
          <a:lstStyle>
            <a:lvl1pPr algn="l">
              <a:defRPr sz="2000" b="1"/>
            </a:lvl1pPr>
          </a:lstStyle>
          <a:p>
            <a:r>
              <a:rPr lang="en-US" dirty="0"/>
              <a:t>Click to edit Master title style</a:t>
            </a:r>
            <a:endParaRPr lang="en-AU" dirty="0"/>
          </a:p>
        </p:txBody>
      </p:sp>
      <p:sp>
        <p:nvSpPr>
          <p:cNvPr id="3" name="Subtitle 2">
            <a:extLst>
              <a:ext uri="{FF2B5EF4-FFF2-40B4-BE49-F238E27FC236}">
                <a16:creationId xmlns:a16="http://schemas.microsoft.com/office/drawing/2014/main" id="{8C79B9C4-1211-6280-270B-6D497398CF5F}"/>
              </a:ext>
            </a:extLst>
          </p:cNvPr>
          <p:cNvSpPr>
            <a:spLocks noGrp="1"/>
          </p:cNvSpPr>
          <p:nvPr>
            <p:ph type="subTitle" idx="1"/>
          </p:nvPr>
        </p:nvSpPr>
        <p:spPr>
          <a:xfrm>
            <a:off x="3101418" y="778555"/>
            <a:ext cx="8719793" cy="475057"/>
          </a:xfrm>
          <a:prstGeom prst="rect">
            <a:avLst/>
          </a:prstGeom>
        </p:spPr>
        <p:txBody>
          <a:bodyPr anchor="ctr">
            <a:normAutofit/>
          </a:bodyPr>
          <a:lstStyle>
            <a:lvl1pPr marL="0" indent="0" algn="l">
              <a:buNone/>
              <a:defRPr sz="3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Content Placeholder 4">
            <a:extLst>
              <a:ext uri="{FF2B5EF4-FFF2-40B4-BE49-F238E27FC236}">
                <a16:creationId xmlns:a16="http://schemas.microsoft.com/office/drawing/2014/main" id="{5A5C83A4-AE0B-89C3-5F60-9D7E17594FD7}"/>
              </a:ext>
            </a:extLst>
          </p:cNvPr>
          <p:cNvSpPr>
            <a:spLocks noGrp="1"/>
          </p:cNvSpPr>
          <p:nvPr>
            <p:ph sz="quarter" idx="10"/>
          </p:nvPr>
        </p:nvSpPr>
        <p:spPr>
          <a:xfrm>
            <a:off x="490538" y="1423988"/>
            <a:ext cx="5457825" cy="4883150"/>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7" name="Content Placeholder 6">
            <a:extLst>
              <a:ext uri="{FF2B5EF4-FFF2-40B4-BE49-F238E27FC236}">
                <a16:creationId xmlns:a16="http://schemas.microsoft.com/office/drawing/2014/main" id="{7F53A26C-38AD-0903-640F-848A3E946F02}"/>
              </a:ext>
            </a:extLst>
          </p:cNvPr>
          <p:cNvSpPr>
            <a:spLocks noGrp="1"/>
          </p:cNvSpPr>
          <p:nvPr>
            <p:ph sz="quarter" idx="11"/>
          </p:nvPr>
        </p:nvSpPr>
        <p:spPr>
          <a:xfrm>
            <a:off x="6096000" y="1423988"/>
            <a:ext cx="5605463" cy="4883150"/>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133712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ild Content 2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6AF4E-5173-8960-7D69-90E3A0D4C155}"/>
              </a:ext>
            </a:extLst>
          </p:cNvPr>
          <p:cNvSpPr>
            <a:spLocks noGrp="1"/>
          </p:cNvSpPr>
          <p:nvPr>
            <p:ph type="title"/>
          </p:nvPr>
        </p:nvSpPr>
        <p:spPr>
          <a:xfrm>
            <a:off x="2375554" y="409223"/>
            <a:ext cx="9455085" cy="369332"/>
          </a:xfrm>
          <a:prstGeom prst="rect">
            <a:avLst/>
          </a:prstGeom>
        </p:spPr>
        <p:txBody>
          <a:bodyPr anchor="ctr">
            <a:normAutofit/>
          </a:bodyPr>
          <a:lstStyle>
            <a:lvl1pPr algn="l">
              <a:defRPr sz="2000" b="1"/>
            </a:lvl1pPr>
          </a:lstStyle>
          <a:p>
            <a:r>
              <a:rPr lang="en-US" dirty="0"/>
              <a:t>Click to edit Master title style</a:t>
            </a:r>
            <a:endParaRPr lang="en-AU" dirty="0"/>
          </a:p>
        </p:txBody>
      </p:sp>
      <p:sp>
        <p:nvSpPr>
          <p:cNvPr id="3" name="Subtitle 2">
            <a:extLst>
              <a:ext uri="{FF2B5EF4-FFF2-40B4-BE49-F238E27FC236}">
                <a16:creationId xmlns:a16="http://schemas.microsoft.com/office/drawing/2014/main" id="{8C79B9C4-1211-6280-270B-6D497398CF5F}"/>
              </a:ext>
            </a:extLst>
          </p:cNvPr>
          <p:cNvSpPr>
            <a:spLocks noGrp="1"/>
          </p:cNvSpPr>
          <p:nvPr>
            <p:ph type="subTitle" idx="1"/>
          </p:nvPr>
        </p:nvSpPr>
        <p:spPr>
          <a:xfrm>
            <a:off x="3101418" y="778555"/>
            <a:ext cx="8719793" cy="475057"/>
          </a:xfrm>
          <a:prstGeom prst="rect">
            <a:avLst/>
          </a:prstGeom>
        </p:spPr>
        <p:txBody>
          <a:bodyPr anchor="ctr">
            <a:normAutofit/>
          </a:bodyPr>
          <a:lstStyle>
            <a:lvl1pPr marL="0" indent="0" algn="l">
              <a:buNone/>
              <a:defRPr sz="3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Content Placeholder 4">
            <a:extLst>
              <a:ext uri="{FF2B5EF4-FFF2-40B4-BE49-F238E27FC236}">
                <a16:creationId xmlns:a16="http://schemas.microsoft.com/office/drawing/2014/main" id="{5A5C83A4-AE0B-89C3-5F60-9D7E17594FD7}"/>
              </a:ext>
            </a:extLst>
          </p:cNvPr>
          <p:cNvSpPr>
            <a:spLocks noGrp="1"/>
          </p:cNvSpPr>
          <p:nvPr>
            <p:ph sz="quarter" idx="10"/>
          </p:nvPr>
        </p:nvSpPr>
        <p:spPr>
          <a:xfrm>
            <a:off x="490538" y="1423988"/>
            <a:ext cx="5457825" cy="4883150"/>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7" name="Content Placeholder 6">
            <a:extLst>
              <a:ext uri="{FF2B5EF4-FFF2-40B4-BE49-F238E27FC236}">
                <a16:creationId xmlns:a16="http://schemas.microsoft.com/office/drawing/2014/main" id="{7F53A26C-38AD-0903-640F-848A3E946F02}"/>
              </a:ext>
            </a:extLst>
          </p:cNvPr>
          <p:cNvSpPr>
            <a:spLocks noGrp="1"/>
          </p:cNvSpPr>
          <p:nvPr>
            <p:ph sz="quarter" idx="11"/>
          </p:nvPr>
        </p:nvSpPr>
        <p:spPr>
          <a:xfrm>
            <a:off x="6096000" y="1423988"/>
            <a:ext cx="5605463" cy="4883150"/>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133712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eractive Activity 1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0FEE8B-99AD-8ACB-CE26-7DC715E1166F}"/>
              </a:ext>
            </a:extLst>
          </p:cNvPr>
          <p:cNvSpPr>
            <a:spLocks noGrp="1"/>
          </p:cNvSpPr>
          <p:nvPr>
            <p:ph type="title"/>
          </p:nvPr>
        </p:nvSpPr>
        <p:spPr>
          <a:xfrm>
            <a:off x="585788" y="1567431"/>
            <a:ext cx="11106150" cy="540495"/>
          </a:xfrm>
          <a:prstGeom prst="rect">
            <a:avLst/>
          </a:prstGeom>
        </p:spPr>
        <p:txBody>
          <a:bodyPr anchor="ctr">
            <a:normAutofit/>
          </a:bodyPr>
          <a:lstStyle>
            <a:lvl1pPr algn="ctr">
              <a:defRPr sz="2400" b="1">
                <a:solidFill>
                  <a:srgbClr val="001548"/>
                </a:solidFill>
                <a:latin typeface="+mn-lt"/>
              </a:defRPr>
            </a:lvl1pPr>
          </a:lstStyle>
          <a:p>
            <a:r>
              <a:rPr lang="en-US" dirty="0"/>
              <a:t>Click to edit Master title style</a:t>
            </a:r>
            <a:endParaRPr lang="en-AU" dirty="0"/>
          </a:p>
        </p:txBody>
      </p:sp>
      <p:sp>
        <p:nvSpPr>
          <p:cNvPr id="7" name="Content Placeholder 6">
            <a:extLst>
              <a:ext uri="{FF2B5EF4-FFF2-40B4-BE49-F238E27FC236}">
                <a16:creationId xmlns:a16="http://schemas.microsoft.com/office/drawing/2014/main" id="{09C3C267-E856-3759-C3B6-6E993913622C}"/>
              </a:ext>
            </a:extLst>
          </p:cNvPr>
          <p:cNvSpPr>
            <a:spLocks noGrp="1"/>
          </p:cNvSpPr>
          <p:nvPr>
            <p:ph sz="quarter" idx="10"/>
          </p:nvPr>
        </p:nvSpPr>
        <p:spPr>
          <a:xfrm>
            <a:off x="722791" y="1837679"/>
            <a:ext cx="10631009" cy="430912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9" name="Text Placeholder 8">
            <a:extLst>
              <a:ext uri="{FF2B5EF4-FFF2-40B4-BE49-F238E27FC236}">
                <a16:creationId xmlns:a16="http://schemas.microsoft.com/office/drawing/2014/main" id="{3B045C84-B87E-08B2-07B1-E7313EF3D5ED}"/>
              </a:ext>
            </a:extLst>
          </p:cNvPr>
          <p:cNvSpPr>
            <a:spLocks noGrp="1"/>
          </p:cNvSpPr>
          <p:nvPr>
            <p:ph type="body" sz="quarter" idx="11" hasCustomPrompt="1"/>
          </p:nvPr>
        </p:nvSpPr>
        <p:spPr>
          <a:xfrm>
            <a:off x="585788" y="6373813"/>
            <a:ext cx="11106150" cy="400050"/>
          </a:xfrm>
          <a:prstGeom prst="rect">
            <a:avLst/>
          </a:prstGeom>
        </p:spPr>
        <p:txBody>
          <a:bodyPr anchor="ctr">
            <a:normAutofit/>
          </a:bodyPr>
          <a:lstStyle>
            <a:lvl1pPr marL="0" indent="0">
              <a:buNone/>
              <a:defRPr sz="2000">
                <a:solidFill>
                  <a:schemeClr val="bg1">
                    <a:lumMod val="95000"/>
                  </a:schemeClr>
                </a:solidFill>
              </a:defRPr>
            </a:lvl1pPr>
          </a:lstStyle>
          <a:p>
            <a:pPr lvl="0"/>
            <a:r>
              <a:rPr lang="en-US" dirty="0"/>
              <a:t>answer</a:t>
            </a:r>
            <a:endParaRPr lang="en-AU" dirty="0"/>
          </a:p>
        </p:txBody>
      </p:sp>
      <p:sp>
        <p:nvSpPr>
          <p:cNvPr id="2" name="Subtitle 2">
            <a:extLst>
              <a:ext uri="{FF2B5EF4-FFF2-40B4-BE49-F238E27FC236}">
                <a16:creationId xmlns:a16="http://schemas.microsoft.com/office/drawing/2014/main" id="{FD8DBCCE-998F-DB36-8CF5-393F3CC1871B}"/>
              </a:ext>
            </a:extLst>
          </p:cNvPr>
          <p:cNvSpPr>
            <a:spLocks noGrp="1"/>
          </p:cNvSpPr>
          <p:nvPr>
            <p:ph type="subTitle" idx="1"/>
          </p:nvPr>
        </p:nvSpPr>
        <p:spPr>
          <a:xfrm>
            <a:off x="8092126" y="751909"/>
            <a:ext cx="3261674" cy="658944"/>
          </a:xfrm>
          <a:prstGeom prst="rect">
            <a:avLst/>
          </a:prstGeom>
        </p:spPr>
        <p:txBody>
          <a:bodyPr anchor="ctr">
            <a:normAutofit/>
          </a:bodyPr>
          <a:lstStyle>
            <a:lvl1pPr marL="0" indent="0" algn="ctr">
              <a:buNone/>
              <a:defRPr sz="1800" b="1">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71602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eractive Activity 1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0FEE8B-99AD-8ACB-CE26-7DC715E1166F}"/>
              </a:ext>
            </a:extLst>
          </p:cNvPr>
          <p:cNvSpPr>
            <a:spLocks noGrp="1"/>
          </p:cNvSpPr>
          <p:nvPr>
            <p:ph type="title"/>
          </p:nvPr>
        </p:nvSpPr>
        <p:spPr>
          <a:xfrm>
            <a:off x="585788" y="1567431"/>
            <a:ext cx="11106150" cy="540495"/>
          </a:xfrm>
          <a:prstGeom prst="rect">
            <a:avLst/>
          </a:prstGeom>
        </p:spPr>
        <p:txBody>
          <a:bodyPr anchor="ctr">
            <a:normAutofit/>
          </a:bodyPr>
          <a:lstStyle>
            <a:lvl1pPr algn="ctr">
              <a:defRPr sz="2400" b="1">
                <a:solidFill>
                  <a:srgbClr val="001548"/>
                </a:solidFill>
                <a:latin typeface="+mn-lt"/>
              </a:defRPr>
            </a:lvl1pPr>
          </a:lstStyle>
          <a:p>
            <a:r>
              <a:rPr lang="en-US" dirty="0"/>
              <a:t>Click to edit Master title style</a:t>
            </a:r>
            <a:endParaRPr lang="en-AU" dirty="0"/>
          </a:p>
        </p:txBody>
      </p:sp>
      <p:sp>
        <p:nvSpPr>
          <p:cNvPr id="7" name="Content Placeholder 6">
            <a:extLst>
              <a:ext uri="{FF2B5EF4-FFF2-40B4-BE49-F238E27FC236}">
                <a16:creationId xmlns:a16="http://schemas.microsoft.com/office/drawing/2014/main" id="{09C3C267-E856-3759-C3B6-6E993913622C}"/>
              </a:ext>
            </a:extLst>
          </p:cNvPr>
          <p:cNvSpPr>
            <a:spLocks noGrp="1"/>
          </p:cNvSpPr>
          <p:nvPr>
            <p:ph sz="quarter" idx="10"/>
          </p:nvPr>
        </p:nvSpPr>
        <p:spPr>
          <a:xfrm>
            <a:off x="722791" y="1837679"/>
            <a:ext cx="10631009" cy="430912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9" name="Text Placeholder 8">
            <a:extLst>
              <a:ext uri="{FF2B5EF4-FFF2-40B4-BE49-F238E27FC236}">
                <a16:creationId xmlns:a16="http://schemas.microsoft.com/office/drawing/2014/main" id="{3B045C84-B87E-08B2-07B1-E7313EF3D5ED}"/>
              </a:ext>
            </a:extLst>
          </p:cNvPr>
          <p:cNvSpPr>
            <a:spLocks noGrp="1"/>
          </p:cNvSpPr>
          <p:nvPr>
            <p:ph type="body" sz="quarter" idx="11" hasCustomPrompt="1"/>
          </p:nvPr>
        </p:nvSpPr>
        <p:spPr>
          <a:xfrm>
            <a:off x="585788" y="6373813"/>
            <a:ext cx="11106150" cy="400050"/>
          </a:xfrm>
          <a:prstGeom prst="rect">
            <a:avLst/>
          </a:prstGeom>
        </p:spPr>
        <p:txBody>
          <a:bodyPr anchor="ctr">
            <a:normAutofit/>
          </a:bodyPr>
          <a:lstStyle>
            <a:lvl1pPr marL="0" indent="0">
              <a:buNone/>
              <a:defRPr sz="2000">
                <a:solidFill>
                  <a:schemeClr val="bg1">
                    <a:lumMod val="95000"/>
                  </a:schemeClr>
                </a:solidFill>
              </a:defRPr>
            </a:lvl1pPr>
          </a:lstStyle>
          <a:p>
            <a:pPr lvl="0"/>
            <a:r>
              <a:rPr lang="en-US" dirty="0"/>
              <a:t>answer</a:t>
            </a:r>
            <a:endParaRPr lang="en-AU" dirty="0"/>
          </a:p>
        </p:txBody>
      </p:sp>
      <p:sp>
        <p:nvSpPr>
          <p:cNvPr id="2" name="Subtitle 2">
            <a:extLst>
              <a:ext uri="{FF2B5EF4-FFF2-40B4-BE49-F238E27FC236}">
                <a16:creationId xmlns:a16="http://schemas.microsoft.com/office/drawing/2014/main" id="{FD8DBCCE-998F-DB36-8CF5-393F3CC1871B}"/>
              </a:ext>
            </a:extLst>
          </p:cNvPr>
          <p:cNvSpPr>
            <a:spLocks noGrp="1"/>
          </p:cNvSpPr>
          <p:nvPr>
            <p:ph type="subTitle" idx="1"/>
          </p:nvPr>
        </p:nvSpPr>
        <p:spPr>
          <a:xfrm>
            <a:off x="8092126" y="751909"/>
            <a:ext cx="3261674" cy="658944"/>
          </a:xfrm>
          <a:prstGeom prst="rect">
            <a:avLst/>
          </a:prstGeom>
        </p:spPr>
        <p:txBody>
          <a:bodyPr anchor="ctr">
            <a:normAutofit/>
          </a:bodyPr>
          <a:lstStyle>
            <a:lvl1pPr marL="0" indent="0" algn="ctr">
              <a:buNone/>
              <a:defRPr sz="1800" b="1">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71602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eractive Activity 2 columns">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6448AB-BFB0-DD9B-B8D4-C071A2F1DC6D}"/>
              </a:ext>
            </a:extLst>
          </p:cNvPr>
          <p:cNvSpPr>
            <a:spLocks noGrp="1"/>
          </p:cNvSpPr>
          <p:nvPr>
            <p:ph type="title"/>
          </p:nvPr>
        </p:nvSpPr>
        <p:spPr>
          <a:xfrm>
            <a:off x="678402" y="1586529"/>
            <a:ext cx="10700536" cy="364086"/>
          </a:xfrm>
          <a:prstGeom prst="rect">
            <a:avLst/>
          </a:prstGeom>
        </p:spPr>
        <p:txBody>
          <a:bodyPr anchor="ctr">
            <a:normAutofit/>
          </a:bodyPr>
          <a:lstStyle>
            <a:lvl1pPr algn="ctr">
              <a:defRPr sz="2400" b="1">
                <a:solidFill>
                  <a:srgbClr val="001548"/>
                </a:solidFill>
                <a:latin typeface="+mn-lt"/>
              </a:defRPr>
            </a:lvl1pPr>
          </a:lstStyle>
          <a:p>
            <a:r>
              <a:rPr lang="en-US" dirty="0"/>
              <a:t>Click to edit Master title style</a:t>
            </a:r>
            <a:endParaRPr lang="en-AU" dirty="0"/>
          </a:p>
        </p:txBody>
      </p:sp>
      <p:sp>
        <p:nvSpPr>
          <p:cNvPr id="10" name="Content Placeholder 9">
            <a:extLst>
              <a:ext uri="{FF2B5EF4-FFF2-40B4-BE49-F238E27FC236}">
                <a16:creationId xmlns:a16="http://schemas.microsoft.com/office/drawing/2014/main" id="{8B159E88-BB25-7C09-C1B1-6D446D362111}"/>
              </a:ext>
            </a:extLst>
          </p:cNvPr>
          <p:cNvSpPr>
            <a:spLocks noGrp="1"/>
          </p:cNvSpPr>
          <p:nvPr>
            <p:ph sz="quarter" idx="11"/>
          </p:nvPr>
        </p:nvSpPr>
        <p:spPr>
          <a:xfrm>
            <a:off x="678402" y="1846555"/>
            <a:ext cx="5257800" cy="435561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2" name="Content Placeholder 11">
            <a:extLst>
              <a:ext uri="{FF2B5EF4-FFF2-40B4-BE49-F238E27FC236}">
                <a16:creationId xmlns:a16="http://schemas.microsoft.com/office/drawing/2014/main" id="{32DF629E-605E-E31A-91B4-B32DE4CEDECC}"/>
              </a:ext>
            </a:extLst>
          </p:cNvPr>
          <p:cNvSpPr>
            <a:spLocks noGrp="1"/>
          </p:cNvSpPr>
          <p:nvPr>
            <p:ph sz="quarter" idx="12"/>
          </p:nvPr>
        </p:nvSpPr>
        <p:spPr>
          <a:xfrm>
            <a:off x="6121138" y="1846556"/>
            <a:ext cx="5257800" cy="435561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3" name="Text Placeholder 2">
            <a:extLst>
              <a:ext uri="{FF2B5EF4-FFF2-40B4-BE49-F238E27FC236}">
                <a16:creationId xmlns:a16="http://schemas.microsoft.com/office/drawing/2014/main" id="{3ED917FA-DFAF-4D3E-CCCC-1905C9EE0F2B}"/>
              </a:ext>
            </a:extLst>
          </p:cNvPr>
          <p:cNvSpPr>
            <a:spLocks noGrp="1"/>
          </p:cNvSpPr>
          <p:nvPr>
            <p:ph type="body" sz="quarter" idx="13" hasCustomPrompt="1"/>
          </p:nvPr>
        </p:nvSpPr>
        <p:spPr>
          <a:xfrm>
            <a:off x="585788" y="6356350"/>
            <a:ext cx="11088687" cy="407988"/>
          </a:xfrm>
          <a:prstGeom prst="rect">
            <a:avLst/>
          </a:prstGeom>
        </p:spPr>
        <p:txBody>
          <a:bodyPr anchor="ctr">
            <a:normAutofit/>
          </a:bodyPr>
          <a:lstStyle>
            <a:lvl1pPr marL="0" indent="0">
              <a:buNone/>
              <a:defRPr sz="1800">
                <a:solidFill>
                  <a:schemeClr val="bg1">
                    <a:lumMod val="95000"/>
                  </a:schemeClr>
                </a:solidFill>
              </a:defRPr>
            </a:lvl1pPr>
          </a:lstStyle>
          <a:p>
            <a:pPr lvl="0"/>
            <a:r>
              <a:rPr lang="en-US" sz="2000" dirty="0"/>
              <a:t>answer</a:t>
            </a:r>
            <a:endParaRPr lang="en-AU" dirty="0"/>
          </a:p>
        </p:txBody>
      </p:sp>
      <p:sp>
        <p:nvSpPr>
          <p:cNvPr id="2" name="Subtitle 2">
            <a:extLst>
              <a:ext uri="{FF2B5EF4-FFF2-40B4-BE49-F238E27FC236}">
                <a16:creationId xmlns:a16="http://schemas.microsoft.com/office/drawing/2014/main" id="{31CCA867-34F8-FE66-C7B8-4A1DA1CF5845}"/>
              </a:ext>
            </a:extLst>
          </p:cNvPr>
          <p:cNvSpPr>
            <a:spLocks noGrp="1"/>
          </p:cNvSpPr>
          <p:nvPr>
            <p:ph type="subTitle" idx="1"/>
          </p:nvPr>
        </p:nvSpPr>
        <p:spPr>
          <a:xfrm>
            <a:off x="8117264" y="774664"/>
            <a:ext cx="3261674" cy="658944"/>
          </a:xfrm>
          <a:prstGeom prst="rect">
            <a:avLst/>
          </a:prstGeom>
        </p:spPr>
        <p:txBody>
          <a:bodyPr anchor="ctr">
            <a:normAutofit/>
          </a:bodyPr>
          <a:lstStyle>
            <a:lvl1pPr marL="0" indent="0" algn="ctr">
              <a:buNone/>
              <a:defRPr sz="2000" b="1">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148211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eractive Activity 2 columns">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6448AB-BFB0-DD9B-B8D4-C071A2F1DC6D}"/>
              </a:ext>
            </a:extLst>
          </p:cNvPr>
          <p:cNvSpPr>
            <a:spLocks noGrp="1"/>
          </p:cNvSpPr>
          <p:nvPr>
            <p:ph type="title"/>
          </p:nvPr>
        </p:nvSpPr>
        <p:spPr>
          <a:xfrm>
            <a:off x="678402" y="1586529"/>
            <a:ext cx="10700536" cy="364086"/>
          </a:xfrm>
          <a:prstGeom prst="rect">
            <a:avLst/>
          </a:prstGeom>
        </p:spPr>
        <p:txBody>
          <a:bodyPr anchor="ctr">
            <a:normAutofit/>
          </a:bodyPr>
          <a:lstStyle>
            <a:lvl1pPr algn="ctr">
              <a:defRPr sz="2400" b="1">
                <a:solidFill>
                  <a:srgbClr val="001548"/>
                </a:solidFill>
                <a:latin typeface="+mn-lt"/>
              </a:defRPr>
            </a:lvl1pPr>
          </a:lstStyle>
          <a:p>
            <a:r>
              <a:rPr lang="en-US" dirty="0"/>
              <a:t>Click to edit Master title style</a:t>
            </a:r>
            <a:endParaRPr lang="en-AU" dirty="0"/>
          </a:p>
        </p:txBody>
      </p:sp>
      <p:sp>
        <p:nvSpPr>
          <p:cNvPr id="10" name="Content Placeholder 9">
            <a:extLst>
              <a:ext uri="{FF2B5EF4-FFF2-40B4-BE49-F238E27FC236}">
                <a16:creationId xmlns:a16="http://schemas.microsoft.com/office/drawing/2014/main" id="{8B159E88-BB25-7C09-C1B1-6D446D362111}"/>
              </a:ext>
            </a:extLst>
          </p:cNvPr>
          <p:cNvSpPr>
            <a:spLocks noGrp="1"/>
          </p:cNvSpPr>
          <p:nvPr>
            <p:ph sz="quarter" idx="11"/>
          </p:nvPr>
        </p:nvSpPr>
        <p:spPr>
          <a:xfrm>
            <a:off x="678402" y="1846555"/>
            <a:ext cx="5257800" cy="435561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2" name="Content Placeholder 11">
            <a:extLst>
              <a:ext uri="{FF2B5EF4-FFF2-40B4-BE49-F238E27FC236}">
                <a16:creationId xmlns:a16="http://schemas.microsoft.com/office/drawing/2014/main" id="{32DF629E-605E-E31A-91B4-B32DE4CEDECC}"/>
              </a:ext>
            </a:extLst>
          </p:cNvPr>
          <p:cNvSpPr>
            <a:spLocks noGrp="1"/>
          </p:cNvSpPr>
          <p:nvPr>
            <p:ph sz="quarter" idx="12"/>
          </p:nvPr>
        </p:nvSpPr>
        <p:spPr>
          <a:xfrm>
            <a:off x="6121138" y="1846556"/>
            <a:ext cx="5257800" cy="435561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3" name="Text Placeholder 2">
            <a:extLst>
              <a:ext uri="{FF2B5EF4-FFF2-40B4-BE49-F238E27FC236}">
                <a16:creationId xmlns:a16="http://schemas.microsoft.com/office/drawing/2014/main" id="{3ED917FA-DFAF-4D3E-CCCC-1905C9EE0F2B}"/>
              </a:ext>
            </a:extLst>
          </p:cNvPr>
          <p:cNvSpPr>
            <a:spLocks noGrp="1"/>
          </p:cNvSpPr>
          <p:nvPr>
            <p:ph type="body" sz="quarter" idx="13" hasCustomPrompt="1"/>
          </p:nvPr>
        </p:nvSpPr>
        <p:spPr>
          <a:xfrm>
            <a:off x="585788" y="6356350"/>
            <a:ext cx="11088687" cy="407988"/>
          </a:xfrm>
          <a:prstGeom prst="rect">
            <a:avLst/>
          </a:prstGeom>
        </p:spPr>
        <p:txBody>
          <a:bodyPr anchor="ctr">
            <a:normAutofit/>
          </a:bodyPr>
          <a:lstStyle>
            <a:lvl1pPr marL="0" indent="0">
              <a:buNone/>
              <a:defRPr sz="1800">
                <a:solidFill>
                  <a:schemeClr val="bg1">
                    <a:lumMod val="95000"/>
                  </a:schemeClr>
                </a:solidFill>
              </a:defRPr>
            </a:lvl1pPr>
          </a:lstStyle>
          <a:p>
            <a:pPr lvl="0"/>
            <a:r>
              <a:rPr lang="en-US" sz="2000" dirty="0"/>
              <a:t>answer</a:t>
            </a:r>
            <a:endParaRPr lang="en-AU" dirty="0"/>
          </a:p>
        </p:txBody>
      </p:sp>
      <p:sp>
        <p:nvSpPr>
          <p:cNvPr id="2" name="Subtitle 2">
            <a:extLst>
              <a:ext uri="{FF2B5EF4-FFF2-40B4-BE49-F238E27FC236}">
                <a16:creationId xmlns:a16="http://schemas.microsoft.com/office/drawing/2014/main" id="{31CCA867-34F8-FE66-C7B8-4A1DA1CF5845}"/>
              </a:ext>
            </a:extLst>
          </p:cNvPr>
          <p:cNvSpPr>
            <a:spLocks noGrp="1"/>
          </p:cNvSpPr>
          <p:nvPr>
            <p:ph type="subTitle" idx="1"/>
          </p:nvPr>
        </p:nvSpPr>
        <p:spPr>
          <a:xfrm>
            <a:off x="8117264" y="774664"/>
            <a:ext cx="3261674" cy="658944"/>
          </a:xfrm>
          <a:prstGeom prst="rect">
            <a:avLst/>
          </a:prstGeom>
        </p:spPr>
        <p:txBody>
          <a:bodyPr anchor="ctr">
            <a:normAutofit/>
          </a:bodyPr>
          <a:lstStyle>
            <a:lvl1pPr marL="0" indent="0" algn="ctr">
              <a:buNone/>
              <a:defRPr sz="2000" b="1">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148211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93A3BC-AC94-0D22-4DA4-EC18E3D719BD}"/>
              </a:ext>
            </a:extLst>
          </p:cNvPr>
          <p:cNvSpPr>
            <a:spLocks noGrp="1"/>
          </p:cNvSpPr>
          <p:nvPr>
            <p:ph type="title"/>
          </p:nvPr>
        </p:nvSpPr>
        <p:spPr>
          <a:xfrm>
            <a:off x="715652" y="4654321"/>
            <a:ext cx="10515600" cy="1325563"/>
          </a:xfrm>
          <a:prstGeom prst="rect">
            <a:avLst/>
          </a:prstGeom>
        </p:spPr>
        <p:txBody>
          <a:bodyPr anchor="ctr">
            <a:normAutofit/>
          </a:bodyPr>
          <a:lstStyle>
            <a:lvl1pPr algn="ctr">
              <a:defRPr sz="4400" b="1"/>
            </a:lvl1pPr>
          </a:lstStyle>
          <a:p>
            <a:r>
              <a:rPr lang="en-US"/>
              <a:t>Click to edit Master title style</a:t>
            </a:r>
            <a:endParaRPr lang="en-AU"/>
          </a:p>
        </p:txBody>
      </p:sp>
    </p:spTree>
    <p:extLst>
      <p:ext uri="{BB962C8B-B14F-4D97-AF65-F5344CB8AC3E}">
        <p14:creationId xmlns:p14="http://schemas.microsoft.com/office/powerpoint/2010/main" val="3096942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93A3BC-AC94-0D22-4DA4-EC18E3D719BD}"/>
              </a:ext>
            </a:extLst>
          </p:cNvPr>
          <p:cNvSpPr>
            <a:spLocks noGrp="1"/>
          </p:cNvSpPr>
          <p:nvPr>
            <p:ph type="title"/>
          </p:nvPr>
        </p:nvSpPr>
        <p:spPr>
          <a:xfrm>
            <a:off x="715652" y="4654321"/>
            <a:ext cx="10515600" cy="1325563"/>
          </a:xfrm>
          <a:prstGeom prst="rect">
            <a:avLst/>
          </a:prstGeom>
        </p:spPr>
        <p:txBody>
          <a:bodyPr anchor="ctr">
            <a:normAutofit/>
          </a:bodyPr>
          <a:lstStyle>
            <a:lvl1pPr algn="ctr">
              <a:defRPr sz="4400" b="1"/>
            </a:lvl1pPr>
          </a:lstStyle>
          <a:p>
            <a:r>
              <a:rPr lang="en-US"/>
              <a:t>Click to edit Master title style</a:t>
            </a:r>
            <a:endParaRPr lang="en-AU"/>
          </a:p>
        </p:txBody>
      </p:sp>
    </p:spTree>
    <p:extLst>
      <p:ext uri="{BB962C8B-B14F-4D97-AF65-F5344CB8AC3E}">
        <p14:creationId xmlns:p14="http://schemas.microsoft.com/office/powerpoint/2010/main" val="3096942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6201915-BC85-8396-6FCE-C57DF85AA82A}"/>
              </a:ext>
            </a:extLst>
          </p:cNvPr>
          <p:cNvSpPr>
            <a:spLocks noGrp="1"/>
          </p:cNvSpPr>
          <p:nvPr>
            <p:ph type="title"/>
          </p:nvPr>
        </p:nvSpPr>
        <p:spPr>
          <a:xfrm>
            <a:off x="838200" y="2766218"/>
            <a:ext cx="10515600" cy="1325563"/>
          </a:xfrm>
          <a:prstGeom prst="rect">
            <a:avLst/>
          </a:prstGeom>
        </p:spPr>
        <p:txBody>
          <a:bodyPr anchor="ctr"/>
          <a:lstStyle>
            <a:lvl1pPr algn="ctr">
              <a:defRPr sz="4400" b="1"/>
            </a:lvl1pPr>
          </a:lstStyle>
          <a:p>
            <a:r>
              <a:rPr lang="en-US"/>
              <a:t>Click to edit Master title style</a:t>
            </a:r>
            <a:endParaRPr lang="en-AU"/>
          </a:p>
        </p:txBody>
      </p:sp>
    </p:spTree>
    <p:extLst>
      <p:ext uri="{BB962C8B-B14F-4D97-AF65-F5344CB8AC3E}">
        <p14:creationId xmlns:p14="http://schemas.microsoft.com/office/powerpoint/2010/main" val="999890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6201915-BC85-8396-6FCE-C57DF85AA82A}"/>
              </a:ext>
            </a:extLst>
          </p:cNvPr>
          <p:cNvSpPr>
            <a:spLocks noGrp="1"/>
          </p:cNvSpPr>
          <p:nvPr>
            <p:ph type="title"/>
          </p:nvPr>
        </p:nvSpPr>
        <p:spPr>
          <a:xfrm>
            <a:off x="838200" y="2766218"/>
            <a:ext cx="10515600" cy="1325563"/>
          </a:xfrm>
          <a:prstGeom prst="rect">
            <a:avLst/>
          </a:prstGeom>
        </p:spPr>
        <p:txBody>
          <a:bodyPr anchor="ctr"/>
          <a:lstStyle>
            <a:lvl1pPr algn="ctr">
              <a:defRPr sz="4400" b="1"/>
            </a:lvl1pPr>
          </a:lstStyle>
          <a:p>
            <a:r>
              <a:rPr lang="en-US"/>
              <a:t>Click to edit Master title style</a:t>
            </a:r>
            <a:endParaRPr lang="en-AU"/>
          </a:p>
        </p:txBody>
      </p:sp>
    </p:spTree>
    <p:extLst>
      <p:ext uri="{BB962C8B-B14F-4D97-AF65-F5344CB8AC3E}">
        <p14:creationId xmlns:p14="http://schemas.microsoft.com/office/powerpoint/2010/main" val="99989096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jpg"/></Relationships>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2" r:id="rId4"/>
    <p:sldLayoutId id="2147483663" r:id="rId5"/>
    <p:sldLayoutId id="2147483659" r:id="rId6"/>
    <p:sldLayoutId id="2147483660" r:id="rId7"/>
    <p:sldLayoutId id="2147483661" r:id="rId8"/>
    <p:sldLayoutId id="2147483651" r:id="rId9"/>
  </p:sldLayoutIdLst>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1548"/>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1548"/>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1548"/>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1548"/>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1548"/>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2" r:id="rId4"/>
    <p:sldLayoutId id="2147483663" r:id="rId5"/>
    <p:sldLayoutId id="2147483659" r:id="rId6"/>
    <p:sldLayoutId id="2147483660" r:id="rId7"/>
    <p:sldLayoutId id="2147483661" r:id="rId8"/>
    <p:sldLayoutId id="2147483651" r:id="rId9"/>
  </p:sldLayoutIdLst>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1548"/>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1548"/>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1548"/>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1548"/>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1548"/>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Mobile Device Forensics and the Internet of Anything. Cloud Forensics.</a:t>
            </a:r>
          </a:p>
        </p:txBody>
      </p:sp>
      <p:sp>
        <p:nvSpPr>
          <p:cNvPr id="3" name="Subtitle 2"/>
          <p:cNvSpPr>
            <a:spLocks noGrp="1"/>
          </p:cNvSpPr>
          <p:nvPr>
            <p:ph type="subTitle" idx="1"/>
          </p:nvPr>
        </p:nvSpPr>
        <p:spPr/>
        <p:txBody>
          <a:bodyPr/>
          <a:lstStyle/>
          <a:p>
            <a:r>
              <a:t>Week 10, Lecture 1</a:t>
            </a:r>
          </a:p>
          <a:p>
            <a:r>
              <a:t>Digital Forensic | ICT312</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Understanding Acquisition Procedures for Mobile Devices</a:t>
            </a:r>
          </a:p>
        </p:txBody>
      </p:sp>
      <p:sp>
        <p:nvSpPr>
          <p:cNvPr id="3" name="Content Placeholder 2"/>
          <p:cNvSpPr>
            <a:spLocks noGrp="1"/>
          </p:cNvSpPr>
          <p:nvPr>
            <p:ph idx="10" sz="quarter"/>
          </p:nvPr>
        </p:nvSpPr>
        <p:spPr/>
        <p:txBody>
          <a:bodyPr>
            <a:normAutofit/>
          </a:bodyPr>
          <a:lstStyle/>
          <a:p>
            <a:pPr>
              <a:defRPr sz="1800"/>
            </a:pPr>
            <a:r>
              <a:t>Assess data retrieval options: Determine whether to perform a logical or physical acquisition based on storage locations.</a:t>
            </a:r>
          </a:p>
          <a:p>
            <a:pPr>
              <a:defRPr sz="1800"/>
            </a:pPr>
            <a:r>
              <a:t>Logical acquisition: Accesses files and folders as seen in File Explorer, suitable for standard file retrieval.</a:t>
            </a:r>
          </a:p>
          <a:p>
            <a:pPr>
              <a:defRPr sz="1800"/>
            </a:pPr>
            <a:r>
              <a:t>Physical acquisition: Bit-by-bit copy to recover deleted files and folders, requiring manufacturer-specific tools.</a:t>
            </a:r>
          </a:p>
          <a:p>
            <a:pPr>
              <a:defRPr sz="1800"/>
            </a:pPr>
            <a:r>
              <a:t>Key storage locations to check: Internal memory, SIM card, removable memory cards, and network provider servers.</a:t>
            </a:r>
          </a:p>
          <a:p>
            <a:pPr>
              <a:defRPr sz="1800"/>
            </a:pPr>
            <a:r>
              <a:t>Legal considerations: Wiretap laws require a search warrant or subpoena to access provider servers or cloud backups.</a:t>
            </a:r>
          </a:p>
          <a:p>
            <a:pPr>
              <a:defRPr sz="1800"/>
            </a:pPr>
            <a:r>
              <a:t>Remote wiping impact: May erase critical data; note that service providers or device owners can initiate remote wipe.</a:t>
            </a:r>
          </a:p>
          <a:p>
            <a:pPr>
              <a:defRPr sz="1800"/>
            </a:pPr>
            <a:r>
              <a:t>Memory types: Volatile (RAM) requires power, nonvolatile (storage) retains data without power.</a:t>
            </a:r>
          </a:p>
          <a:p>
            <a:pPr>
              <a:defRPr sz="1800"/>
            </a:pPr>
            <a:r>
              <a:t>SIM card data: Retrieve service identifiers, call records, messages, and location information via hierarchical file structure.</a:t>
            </a:r>
          </a:p>
          <a:p>
            <a:pPr>
              <a:defRPr sz="1800"/>
            </a:pPr>
            <a:r>
              <a:t>Access codes: PINs or PUKs may be needed to access SIM card data, with limited attempts before lockout.</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Mobile Forensics Equipment</a:t>
            </a:r>
          </a:p>
        </p:txBody>
      </p:sp>
      <p:sp>
        <p:nvSpPr>
          <p:cNvPr id="3" name="Subtitle 2"/>
          <p:cNvSpPr>
            <a:spLocks noGrp="1"/>
          </p:cNvSpPr>
          <p:nvPr>
            <p:ph type="subTitle" idx="1"/>
          </p:nvPr>
        </p:nvSpPr>
        <p:spPr/>
        <p:txBody>
          <a:bodyPr/>
          <a:lstStyle/>
          <a:p>
            <a:r>
              <a:t>SIM Card Readers</a:t>
            </a:r>
          </a:p>
        </p:txBody>
      </p:sp>
      <p:sp>
        <p:nvSpPr>
          <p:cNvPr id="4" name="Content Placeholder 3"/>
          <p:cNvSpPr>
            <a:spLocks noGrp="1"/>
          </p:cNvSpPr>
          <p:nvPr>
            <p:ph idx="10" sz="quarter"/>
          </p:nvPr>
        </p:nvSpPr>
        <p:spPr/>
        <p:txBody>
          <a:bodyPr>
            <a:normAutofit/>
          </a:bodyPr>
          <a:lstStyle/>
          <a:p>
            <a:pPr>
              <a:defRPr sz="1800"/>
            </a:pPr>
            <a:r>
              <a:t>SIM Card Readers are hardware/software devices used to access SIM cards in mobile devices.</a:t>
            </a:r>
          </a:p>
          <a:p>
            <a:pPr>
              <a:defRPr sz="1800"/>
            </a:pPr>
            <a:r>
              <a:t>Usage requires a forensics lab with antistatic devices to prevent contamination.</a:t>
            </a:r>
          </a:p>
          <a:p>
            <a:pPr>
              <a:defRPr sz="1800"/>
            </a:pPr>
            <a:r>
              <a:t>Biological evidence (e.g., fingerprints) may be present on device cases; consult lead investigator before proceeding.</a:t>
            </a:r>
          </a:p>
          <a:p>
            <a:pPr>
              <a:defRPr sz="1800"/>
            </a:pPr>
            <a:r>
              <a:t>Procedure includes removing the device’s back panel, battery, and SIM card holder.</a:t>
            </a:r>
          </a:p>
          <a:p>
            <a:pPr>
              <a:defRPr sz="1800"/>
            </a:pPr>
            <a:r>
              <a:t>Insert SIM card into a forensically sound reader connected to a forensic workstation’s USB port.</a:t>
            </a:r>
          </a:p>
          <a:p>
            <a:pPr>
              <a:defRPr sz="1800"/>
            </a:pPr>
            <a:r>
              <a:t>Note: Some SIM card readers are forensically sound; others are not. Document this in the investigation log.</a:t>
            </a:r>
          </a:p>
          <a:p>
            <a:pPr>
              <a:defRPr sz="1800"/>
            </a:pPr>
            <a:r>
              <a:t>Unread text/SMS messages must be documented carefully, as viewing them marks them as 'read'.</a:t>
            </a:r>
          </a:p>
          <a:p>
            <a:pPr>
              <a:defRPr sz="1800"/>
            </a:pPr>
            <a:r>
              <a:t>Use screen capture tools to document messages and preserve evidence.</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Mobile Forensics Equipment</a:t>
            </a:r>
          </a:p>
        </p:txBody>
      </p:sp>
      <p:sp>
        <p:nvSpPr>
          <p:cNvPr id="3" name="Subtitle 2"/>
          <p:cNvSpPr>
            <a:spLocks noGrp="1"/>
          </p:cNvSpPr>
          <p:nvPr>
            <p:ph type="subTitle" idx="1"/>
          </p:nvPr>
        </p:nvSpPr>
        <p:spPr/>
        <p:txBody>
          <a:bodyPr/>
          <a:lstStyle/>
          <a:p>
            <a:r>
              <a:t>Mobile Phone Forensics Tools and Methods</a:t>
            </a:r>
          </a:p>
        </p:txBody>
      </p:sp>
      <p:sp>
        <p:nvSpPr>
          <p:cNvPr id="4" name="Content Placeholder 3"/>
          <p:cNvSpPr>
            <a:spLocks noGrp="1"/>
          </p:cNvSpPr>
          <p:nvPr>
            <p:ph idx="10" sz="quarter"/>
          </p:nvPr>
        </p:nvSpPr>
        <p:spPr/>
        <p:txBody>
          <a:bodyPr>
            <a:normAutofit/>
          </a:bodyPr>
          <a:lstStyle/>
          <a:p>
            <a:pPr>
              <a:defRPr sz="1800"/>
            </a:pPr>
            <a:r>
              <a:t>Forensic Image Acquisition: The best method is acquiring a forensic image to recover deleted data (e.g., text messages). Tools like AccessData FTK Imager enable logical acquisition and low-level analysis.</a:t>
            </a:r>
          </a:p>
          <a:p>
            <a:pPr>
              <a:defRPr sz="1800"/>
            </a:pPr>
            <a:r>
              <a:t>iPhone Acquisition: Tools like MacLockPick 3.0 handle iOS devices, extract iPhoto data, and manage online history.</a:t>
            </a:r>
          </a:p>
          <a:p>
            <a:pPr>
              <a:defRPr sz="1800"/>
            </a:pPr>
            <a:r>
              <a:t>NIST Guidelines: Six mobile forensics methods include manual extraction, logical extraction, physical extraction, hex dumping, JTAG extraction, and chip-off.</a:t>
            </a:r>
          </a:p>
          <a:p>
            <a:pPr>
              <a:defRPr sz="1800"/>
            </a:pPr>
            <a:r>
              <a:t>Advanced Techniques: Micro read is used for overwritten data on magnetic media, though it's costly and reserved for national security cases.</a:t>
            </a:r>
          </a:p>
          <a:p>
            <a:pPr>
              <a:defRPr sz="1800"/>
            </a:pPr>
            <a:r>
              <a:t>Commercial Tools: Paraben Software (E3:DS), DataPilot, and Secure View 3 offer specialized capabilities for IoT devices, cloud data, and multiple phone brands.</a:t>
            </a:r>
          </a:p>
          <a:p>
            <a:pPr>
              <a:defRPr sz="1800"/>
            </a:pPr>
            <a:r>
              <a:t>Additional Tools: BitPim supports CDMA phones but is not a forensics tool. Cellebrite UFED and Micro Systemation XRY are widely used by government agencies.</a:t>
            </a:r>
          </a:p>
          <a:p>
            <a:pPr>
              <a:defRPr sz="1800"/>
            </a:pPr>
            <a:r>
              <a:t>User-Friendly Options: MOBILedit Forensic provides Bluetooth/cable connectivity and SIM card reading with a built-in write-blocker.</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Understanding Acquisition Procedures for Mobile Devices</a:t>
            </a:r>
          </a:p>
        </p:txBody>
      </p:sp>
      <p:sp>
        <p:nvSpPr>
          <p:cNvPr id="3" name="Subtitle 2"/>
          <p:cNvSpPr>
            <a:spLocks noGrp="1"/>
          </p:cNvSpPr>
          <p:nvPr>
            <p:ph type="subTitle" idx="1"/>
          </p:nvPr>
        </p:nvSpPr>
        <p:spPr/>
        <p:txBody>
          <a:bodyPr/>
          <a:lstStyle/>
          <a:p>
            <a:r>
              <a:t>Using Mobile Forensics Tools</a:t>
            </a:r>
          </a:p>
        </p:txBody>
      </p:sp>
      <p:sp>
        <p:nvSpPr>
          <p:cNvPr id="4" name="Content Placeholder 3"/>
          <p:cNvSpPr>
            <a:spLocks noGrp="1"/>
          </p:cNvSpPr>
          <p:nvPr>
            <p:ph idx="10" sz="quarter"/>
          </p:nvPr>
        </p:nvSpPr>
        <p:spPr/>
        <p:txBody>
          <a:bodyPr>
            <a:normAutofit/>
          </a:bodyPr>
          <a:lstStyle/>
          <a:p>
            <a:pPr>
              <a:defRPr sz="2000"/>
            </a:pPr>
            <a:r>
              <a:t>Cellebrite UFED Reader: A widely used tool by law enforcement and military, offering certifications and support for over 19,000 devices.</a:t>
            </a:r>
          </a:p>
          <a:p>
            <a:pPr>
              <a:defRPr sz="2000"/>
            </a:pPr>
            <a:r>
              <a:t>Data Extraction Options: Logical (basic file access), File System (raw file access), and Physical (comprehensive data collection with reconstruction needed).</a:t>
            </a:r>
          </a:p>
          <a:p>
            <a:pPr>
              <a:defRPr sz="2000"/>
            </a:pPr>
            <a:r>
              <a:t>UFED Reader Workflow: Determine device make/model, prepare for connection, and extract data using the three extraction methods.</a:t>
            </a:r>
          </a:p>
          <a:p>
            <a:pPr>
              <a:defRPr sz="2000"/>
            </a:pPr>
            <a:r>
              <a:t>Alternative Method: Connect device to computer with USB write-blocker for basic file system access.</a:t>
            </a:r>
          </a:p>
          <a:p>
            <a:pPr>
              <a:defRPr sz="2000"/>
            </a:pPr>
            <a:r>
              <a:t>Magnet AXIOM: A demo tool for mobile forensics with case setup, evidence acquisition, and device access processes.</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Understanding Acquisition Procedures for Mobile Devices</a:t>
            </a:r>
          </a:p>
        </p:txBody>
      </p:sp>
      <p:sp>
        <p:nvSpPr>
          <p:cNvPr id="3" name="Content Placeholder 2"/>
          <p:cNvSpPr>
            <a:spLocks noGrp="1"/>
          </p:cNvSpPr>
          <p:nvPr>
            <p:ph idx="10" sz="quarter"/>
          </p:nvPr>
        </p:nvSpPr>
        <p:spPr/>
        <p:txBody>
          <a:bodyPr>
            <a:normAutofit/>
          </a:bodyPr>
          <a:lstStyle/>
          <a:p/>
          <a:p>
            <a:pPr>
              <a:defRPr b="1"/>
            </a:pPr>
            <a:r>
              <a:t>When seizing a mobile device for investigation, which of the following is the correct procedure to prevent data loss and ensure proper preservation?</a:t>
            </a:r>
          </a:p>
          <a:p>
            <a:pPr lvl="1"/>
            <a:r>
              <a:t>A) Immediately turn the device off to prevent synchronization with cloud services.</a:t>
            </a:r>
          </a:p>
          <a:p>
            <a:pPr lvl="1"/>
            <a:r>
              <a:t>B) Disconnect the device from any USB or micro USB cables to prevent automatic synchronization.</a:t>
            </a:r>
          </a:p>
          <a:p>
            <a:pPr lvl="1"/>
            <a:r>
              <a:t>C) Connect the device to a power source to ensure it remains on during the investigation.</a:t>
            </a:r>
          </a:p>
          <a:p>
            <a:pPr lvl="1"/>
            <a:r>
              <a:t>D) Allow the device to remain connected to the Internet to ensure data is up-to-date.</a:t>
            </a:r>
          </a:p>
        </p:txBody>
      </p:sp>
      <p:sp>
        <p:nvSpPr>
          <p:cNvPr id="4" name="Text Placeholder 3"/>
          <p:cNvSpPr>
            <a:spLocks noGrp="1"/>
          </p:cNvSpPr>
          <p:nvPr>
            <p:ph type="body" idx="11" sz="quarter"/>
          </p:nvPr>
        </p:nvSpPr>
        <p:spPr/>
        <p:txBody>
          <a:bodyPr/>
          <a:lstStyle/>
          <a:p/>
          <a:p>
            <a:r>
              <a:t> Answer: B - Disconnecting the device from USB or micro USB cables prevents automatic synchronization with cloud services, which could overwrite data. This is a key step in preserving the integrity of the device's data during an investigation.</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Understanding Forensics in the Internet of Anything</a:t>
            </a:r>
          </a:p>
        </p:txBody>
      </p:sp>
      <p:sp>
        <p:nvSpPr>
          <p:cNvPr id="3" name="Content Placeholder 2"/>
          <p:cNvSpPr>
            <a:spLocks noGrp="1"/>
          </p:cNvSpPr>
          <p:nvPr>
            <p:ph idx="10" sz="quarter"/>
          </p:nvPr>
        </p:nvSpPr>
        <p:spPr/>
        <p:txBody>
          <a:bodyPr>
            <a:normAutofit/>
          </a:bodyPr>
          <a:lstStyle/>
          <a:p>
            <a:pPr>
              <a:defRPr sz="2000"/>
            </a:pPr>
            <a:r>
              <a:t>In 2010, VMware and BlackBerry explored type 2 hypervisors for mobile devices, adding complexity to forensics investigations.</a:t>
            </a:r>
          </a:p>
          <a:p>
            <a:pPr>
              <a:defRPr sz="2000"/>
            </a:pPr>
            <a:r>
              <a:t>BYOD has become a business standard, requiring investigators to separate personal data from case evidence.</a:t>
            </a:r>
          </a:p>
          <a:p>
            <a:pPr>
              <a:defRPr sz="2000"/>
            </a:pPr>
            <a:r>
              <a:t>The Internet of Things (IoT) introduces challenges with over 50 billion connected devices expected by 2030.</a:t>
            </a:r>
          </a:p>
          <a:p>
            <a:pPr>
              <a:defRPr sz="2000"/>
            </a:pPr>
            <a:r>
              <a:t>The evolution from IoT to IoE to IoA expands the scope of interconnected devices, complicating evidence tracking.</a:t>
            </a:r>
          </a:p>
          <a:p>
            <a:pPr>
              <a:defRPr sz="2000"/>
            </a:pPr>
            <a:r>
              <a:t>5G networks (IMT-2020) introduce new communication types (P2D, D2D, D2C) that complicate evidence collection.</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Understanding Forensics in the Internet of Anything</a:t>
            </a:r>
          </a:p>
        </p:txBody>
      </p:sp>
      <p:sp>
        <p:nvSpPr>
          <p:cNvPr id="3" name="Content Placeholder 2"/>
          <p:cNvSpPr>
            <a:spLocks noGrp="1"/>
          </p:cNvSpPr>
          <p:nvPr>
            <p:ph idx="10" sz="quarter"/>
          </p:nvPr>
        </p:nvSpPr>
        <p:spPr/>
        <p:txBody>
          <a:bodyPr>
            <a:normAutofit/>
          </a:bodyPr>
          <a:lstStyle/>
          <a:p/>
          <a:p>
            <a:pPr>
              <a:defRPr b="1"/>
            </a:pPr>
            <a:r>
              <a:t>Which of the following best describes a challenge in digital forensics related to the Internet of Anything (IoA)?</a:t>
            </a:r>
          </a:p>
          <a:p>
            <a:pPr lvl="1"/>
            <a:r>
              <a:t>A) All devices in the IoA are equally capable of storing reliable data.</a:t>
            </a:r>
          </a:p>
          <a:p>
            <a:pPr lvl="1"/>
            <a:r>
              <a:t>B) The proliferation of 5G networks simplifies the process of collecting evidence from devices.</a:t>
            </a:r>
          </a:p>
          <a:p>
            <a:pPr lvl="1"/>
            <a:r>
              <a:t>C) The increasing number of interconnected devices makes it easier to separate personal data from case evidence.</a:t>
            </a:r>
          </a:p>
          <a:p>
            <a:pPr lvl="1"/>
            <a:r>
              <a:t>D) Devices in the IoA may have limited storage capacity, leading to potential data overwriting and complicating evidence collection.</a:t>
            </a:r>
          </a:p>
        </p:txBody>
      </p:sp>
      <p:sp>
        <p:nvSpPr>
          <p:cNvPr id="4" name="Text Placeholder 3"/>
          <p:cNvSpPr>
            <a:spLocks noGrp="1"/>
          </p:cNvSpPr>
          <p:nvPr>
            <p:ph type="body" idx="11" sz="quarter"/>
          </p:nvPr>
        </p:nvSpPr>
        <p:spPr/>
        <p:txBody>
          <a:bodyPr/>
          <a:lstStyle/>
          <a:p/>
          <a:p>
            <a:r>
              <a:t> Answer: D - The IoA includes a vast array of interconnected devices, many of which have limited storage capacity. This can lead to data being overwritten quickly, making it difficult for investigators to collect and preserve evidence. This is highlighted in the text, which notes that not all devices are created equal and that storage limitations can complicate forensic efforts.</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An Overview of Cloud Computing</a:t>
            </a:r>
          </a:p>
        </p:txBody>
      </p:sp>
      <p:sp>
        <p:nvSpPr>
          <p:cNvPr id="3" name="Subtitle 2"/>
          <p:cNvSpPr>
            <a:spLocks noGrp="1"/>
          </p:cNvSpPr>
          <p:nvPr>
            <p:ph type="subTitle" idx="1"/>
          </p:nvPr>
        </p:nvSpPr>
        <p:spPr/>
        <p:txBody>
          <a:bodyPr/>
          <a:lstStyle/>
          <a:p>
            <a:r>
              <a:t>Cloud Service Levels and Deployment Methods</a:t>
            </a:r>
          </a:p>
        </p:txBody>
      </p:sp>
      <p:sp>
        <p:nvSpPr>
          <p:cNvPr id="4" name="Content Placeholder 3"/>
          <p:cNvSpPr>
            <a:spLocks noGrp="1"/>
          </p:cNvSpPr>
          <p:nvPr>
            <p:ph idx="10" sz="quarter"/>
          </p:nvPr>
        </p:nvSpPr>
        <p:spPr/>
        <p:txBody>
          <a:bodyPr>
            <a:normAutofit/>
          </a:bodyPr>
          <a:lstStyle/>
          <a:p>
            <a:pPr>
              <a:defRPr sz="1800"/>
            </a:pPr>
            <a:r>
              <a:t>NIST defines cloud computing as a storage system providing on-demand network access for multiple users, with dynamic storage allocation.</a:t>
            </a:r>
          </a:p>
          <a:p>
            <a:pPr>
              <a:defRPr sz="1800"/>
            </a:pPr>
            <a:r>
              <a:t>Three primary service levels:</a:t>
            </a:r>
          </a:p>
          <a:p>
            <a:pPr>
              <a:defRPr sz="1800"/>
            </a:pPr>
            <a:r>
              <a:t>SaaS (Software as a Service)</a:t>
            </a:r>
          </a:p>
          <a:p>
            <a:pPr lvl="1">
              <a:defRPr sz="1800"/>
            </a:pPr>
            <a:r>
              <a:t>Applications delivered via the Internet (e.g., Google Docs).</a:t>
            </a:r>
          </a:p>
          <a:p>
            <a:pPr lvl="1">
              <a:defRPr sz="1800"/>
            </a:pPr>
            <a:r>
              <a:t>Data stored in the cloud; files can be accessed and shared.</a:t>
            </a:r>
          </a:p>
          <a:p>
            <a:pPr>
              <a:defRPr sz="1800"/>
            </a:pPr>
            <a:r>
              <a:t>PaaS (Platform as a Service)</a:t>
            </a:r>
          </a:p>
          <a:p>
            <a:pPr lvl="1">
              <a:defRPr sz="1800"/>
            </a:pPr>
            <a:r>
              <a:t>Provides a platform with an OS for customers to load their own applications and data.</a:t>
            </a:r>
          </a:p>
          <a:p>
            <a:pPr lvl="1">
              <a:defRPr sz="1800"/>
            </a:pPr>
            <a:r>
              <a:t>CSP maintains hardware; customers handle system administration and application support.</a:t>
            </a:r>
          </a:p>
          <a:p>
            <a:pPr>
              <a:defRPr sz="1800"/>
            </a:pPr>
          </a:p>
          <a:p>
            <a:pPr lvl="1">
              <a:defRPr sz="1800"/>
            </a:pPr>
            <a:r>
              <a:t>Customers rent hardware (servers, workstations) and install OSs and applications.</a:t>
            </a:r>
          </a:p>
          <a:p>
            <a:pPr lvl="1">
              <a:defRPr sz="1800"/>
            </a:pPr>
            <a:r>
              <a:t>Ideal for organizations that cannot afford to purchase or maintain hardware.</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An Overview of Cloud Computing</a:t>
            </a:r>
          </a:p>
        </p:txBody>
      </p:sp>
      <p:sp>
        <p:nvSpPr>
          <p:cNvPr id="3" name="Subtitle 2"/>
          <p:cNvSpPr>
            <a:spLocks noGrp="1"/>
          </p:cNvSpPr>
          <p:nvPr>
            <p:ph type="subTitle" idx="1"/>
          </p:nvPr>
        </p:nvSpPr>
        <p:spPr/>
        <p:txBody>
          <a:bodyPr/>
          <a:lstStyle/>
          <a:p>
            <a:r>
              <a:t>Cloud Vendors</a:t>
            </a:r>
          </a:p>
        </p:txBody>
      </p:sp>
      <p:sp>
        <p:nvSpPr>
          <p:cNvPr id="4" name="Content Placeholder 3"/>
          <p:cNvSpPr>
            <a:spLocks noGrp="1"/>
          </p:cNvSpPr>
          <p:nvPr>
            <p:ph idx="10" sz="quarter"/>
          </p:nvPr>
        </p:nvSpPr>
        <p:spPr/>
        <p:txBody>
          <a:bodyPr>
            <a:normAutofit/>
          </a:bodyPr>
          <a:lstStyle/>
          <a:p>
            <a:pPr>
              <a:defRPr sz="1600"/>
            </a:pPr>
            <a:r>
              <a:t>Cloud Service Providers (CSPs) offer on-demand access to shared pools of resources (e.g., remote data storage, web applications).</a:t>
            </a:r>
          </a:p>
          <a:p>
            <a:pPr>
              <a:defRPr sz="1600"/>
            </a:pPr>
            <a:r>
              <a:t>CSPs utilize diverse approaches and systems to build cloud infrastructure, such as:</a:t>
            </a:r>
          </a:p>
          <a:p>
            <a:pPr>
              <a:defRPr sz="1600"/>
            </a:pPr>
            <a:r>
              <a:t>  - Distributive processing with data farms for storage</a:t>
            </a:r>
          </a:p>
          <a:p>
            <a:pPr>
              <a:defRPr sz="1600"/>
            </a:pPr>
            <a:r>
              <a:t>  - Mainframes running OSs as virtual machines</a:t>
            </a:r>
          </a:p>
          <a:p>
            <a:pPr>
              <a:defRPr sz="1600"/>
            </a:pPr>
            <a:r>
              <a:t>Key Cloud Vendors and Their Services:</a:t>
            </a:r>
          </a:p>
          <a:p>
            <a:pPr>
              <a:defRPr sz="1600"/>
            </a:pPr>
            <a:r>
              <a:t>  - Salesforce: CRM, automation, cloud app development, website marketing</a:t>
            </a:r>
          </a:p>
          <a:p>
            <a:pPr>
              <a:defRPr sz="1600"/>
            </a:pPr>
            <a:r>
              <a:t>  - IBM Cloud: Cloud development and mobile apps for multiple platforms</a:t>
            </a:r>
          </a:p>
          <a:p>
            <a:pPr>
              <a:defRPr sz="1600"/>
            </a:pPr>
            <a:r>
              <a:t>  - Cisco Cloud Computing: Cloud solutions for enterprises, midsize businesses, and resellers</a:t>
            </a:r>
          </a:p>
          <a:p>
            <a:pPr>
              <a:defRPr sz="1600"/>
            </a:pPr>
            <a:r>
              <a:t>  - Amazon EC2: Scalable web services via cloud computing</a:t>
            </a:r>
          </a:p>
          <a:p>
            <a:pPr>
              <a:defRPr sz="1600"/>
            </a:pPr>
            <a:r>
              <a:t>  - AT&amp;T Synaptic: On-site data storage and hybrid cloud capabilities</a:t>
            </a:r>
          </a:p>
          <a:p>
            <a:pPr>
              <a:defRPr sz="1600"/>
            </a:pPr>
            <a:r>
              <a:t>  - Google Cloud Storage: Virtual machines for large data analysis</a:t>
            </a:r>
          </a:p>
          <a:p>
            <a:pPr>
              <a:defRPr sz="1600"/>
            </a:pPr>
            <a:r>
              <a:t>  - HP Helion: Hybrid cloud environment with integrated storage solutions</a:t>
            </a:r>
          </a:p>
          <a:p>
            <a:pPr>
              <a:defRPr sz="1600"/>
            </a:pPr>
            <a:r>
              <a:t>  - Microsoft Azure: Tiered storage support for large organizations</a:t>
            </a:r>
          </a:p>
          <a:p>
            <a:pPr>
              <a:defRPr sz="1600"/>
            </a:pPr>
            <a:r>
              <a:t>  - XenServer/XenCenter: Open-source hypervisor for public/private clouds (commercial support by Citrix)</a:t>
            </a:r>
          </a:p>
          <a:p>
            <a:pPr>
              <a:defRPr sz="1600"/>
            </a:pPr>
            <a:r>
              <a:t>  - Atlantic.Net: HIPAA-compliant storage, colocation, hybrid, and private hosting</a:t>
            </a:r>
          </a:p>
          <a:p>
            <a:pPr>
              <a:defRPr sz="1600"/>
            </a:pPr>
            <a:r>
              <a:t>  - Digital Ocean: Cloud storage for developers, Hadoop support</a:t>
            </a:r>
          </a:p>
          <a:p>
            <a:pPr>
              <a:defRPr sz="1600"/>
            </a:pPr>
            <a:r>
              <a:t>  - Rackspace: Private, hybrid, and multi-cloud solutions with management options</a:t>
            </a:r>
          </a:p>
          <a:p>
            <a:pPr>
              <a:defRPr sz="1600"/>
            </a:pPr>
            <a:r>
              <a:t>  - Oracle Cloud: Over 4000 integrated vendor applications across multiple platforms</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An Overview of Cloud Computing</a:t>
            </a:r>
          </a:p>
        </p:txBody>
      </p:sp>
      <p:sp>
        <p:nvSpPr>
          <p:cNvPr id="3" name="Subtitle 2"/>
          <p:cNvSpPr>
            <a:spLocks noGrp="1"/>
          </p:cNvSpPr>
          <p:nvPr>
            <p:ph type="subTitle" idx="1"/>
          </p:nvPr>
        </p:nvSpPr>
        <p:spPr/>
        <p:txBody>
          <a:bodyPr/>
          <a:lstStyle/>
          <a:p>
            <a:r>
              <a:t>Basic Concepts of Cloud Forensics</a:t>
            </a:r>
          </a:p>
        </p:txBody>
      </p:sp>
      <p:sp>
        <p:nvSpPr>
          <p:cNvPr id="4" name="Content Placeholder 3"/>
          <p:cNvSpPr>
            <a:spLocks noGrp="1"/>
          </p:cNvSpPr>
          <p:nvPr>
            <p:ph idx="10" sz="quarter"/>
          </p:nvPr>
        </p:nvSpPr>
        <p:spPr/>
        <p:txBody>
          <a:bodyPr>
            <a:normAutofit/>
          </a:bodyPr>
          <a:lstStyle/>
          <a:p>
            <a:pPr>
              <a:defRPr sz="2000"/>
            </a:pPr>
            <a:r>
              <a:t>Cloud forensics applies digital forensics to cloud computing and is a subset of network forensics.</a:t>
            </a:r>
          </a:p>
          <a:p>
            <a:pPr>
              <a:defRPr sz="2000"/>
            </a:pPr>
            <a:r>
              <a:t>It has three core dimensions: organizational, legal, and technical.</a:t>
            </a:r>
          </a:p>
          <a:p>
            <a:pPr>
              <a:defRPr sz="2000"/>
            </a:pPr>
            <a:r>
              <a:t>Organizational dimension: Focuses on cloud structure, including data storage location and service administration.</a:t>
            </a:r>
          </a:p>
          <a:p>
            <a:pPr>
              <a:defRPr sz="2000"/>
            </a:pPr>
            <a:r>
              <a:t>Legal dimension: Addresses service agreements and jurisdictional issues due to global data storage.</a:t>
            </a:r>
          </a:p>
          <a:p>
            <a:pPr>
              <a:defRPr sz="2000"/>
            </a:pPr>
            <a:r>
              <a:t>Technical dimension: Involves procedures and specialized tools for cloud forensics recovery and analysis.</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Today's Agenda</a:t>
            </a:r>
          </a:p>
        </p:txBody>
      </p:sp>
      <p:sp>
        <p:nvSpPr>
          <p:cNvPr id="3" name="Content Placeholder 2"/>
          <p:cNvSpPr>
            <a:spLocks noGrp="1"/>
          </p:cNvSpPr>
          <p:nvPr>
            <p:ph idx="10" sz="quarter"/>
          </p:nvPr>
        </p:nvSpPr>
        <p:spPr/>
        <p:txBody>
          <a:bodyPr>
            <a:normAutofit/>
          </a:bodyPr>
          <a:lstStyle/>
          <a:p>
            <a:pPr/>
            <a:r>
              <a:t>Understanding Mobile Device Forensics</a:t>
            </a:r>
          </a:p>
          <a:p>
            <a:pPr/>
            <a:r>
              <a:t>Understanding Acquisition Procedures for Mobile Devices</a:t>
            </a:r>
          </a:p>
          <a:p>
            <a:pPr/>
            <a:r>
              <a:t>Understanding Forensics in the Internet of Anything</a:t>
            </a:r>
          </a:p>
          <a:p>
            <a:pPr/>
            <a:r>
              <a:t>An Overview of Cloud Computing</a:t>
            </a:r>
          </a:p>
          <a:p>
            <a:pPr/>
            <a:r>
              <a:t>Legal Challenges in Cloud Forensics</a:t>
            </a:r>
          </a:p>
          <a:p>
            <a:pPr/>
            <a:r>
              <a:t>Technical Challenges in Cloud Forensics</a:t>
            </a:r>
          </a:p>
          <a:p>
            <a:pPr/>
            <a:r>
              <a:t>Acquisitions in the Cloud</a:t>
            </a:r>
          </a:p>
          <a:p>
            <a:pPr/>
            <a:r>
              <a:t>Conducting a Cloud Investigation</a:t>
            </a:r>
          </a:p>
          <a:p>
            <a:pPr/>
            <a:r>
              <a:t>Tools for Cloud Forensics</a:t>
            </a: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An Overview of Cloud Computing</a:t>
            </a:r>
          </a:p>
        </p:txBody>
      </p:sp>
      <p:sp>
        <p:nvSpPr>
          <p:cNvPr id="3" name="Content Placeholder 2"/>
          <p:cNvSpPr>
            <a:spLocks noGrp="1"/>
          </p:cNvSpPr>
          <p:nvPr>
            <p:ph idx="10" sz="quarter"/>
          </p:nvPr>
        </p:nvSpPr>
        <p:spPr/>
        <p:txBody>
          <a:bodyPr>
            <a:normAutofit/>
          </a:bodyPr>
          <a:lstStyle/>
          <a:p/>
          <a:p>
            <a:pPr>
              <a:defRPr b="1"/>
            </a:pPr>
            <a:r>
              <a:t>Which of the following is a key reason why cloud investigations have unique challenges?</a:t>
            </a:r>
          </a:p>
          <a:p>
            <a:pPr lvl="1"/>
            <a:r>
              <a:t>A) The cloud allows for easy data access from anywhere.</a:t>
            </a:r>
          </a:p>
          <a:p>
            <a:pPr lvl="1"/>
            <a:r>
              <a:t>B) The cloud enables seamless smartphone syncing and backup.</a:t>
            </a:r>
          </a:p>
          <a:p>
            <a:pPr lvl="1"/>
            <a:r>
              <a:t>C) The cloud introduces new security and incident response challenges.</a:t>
            </a:r>
          </a:p>
          <a:p>
            <a:pPr lvl="1"/>
            <a:r>
              <a:t>D) The cloud provides scalable and cost-effective storage solutions.</a:t>
            </a:r>
          </a:p>
        </p:txBody>
      </p:sp>
      <p:sp>
        <p:nvSpPr>
          <p:cNvPr id="4" name="Text Placeholder 3"/>
          <p:cNvSpPr>
            <a:spLocks noGrp="1"/>
          </p:cNvSpPr>
          <p:nvPr>
            <p:ph type="body" idx="11" sz="quarter"/>
          </p:nvPr>
        </p:nvSpPr>
        <p:spPr/>
        <p:txBody>
          <a:bodyPr/>
          <a:lstStyle/>
          <a:p/>
          <a:p>
            <a:r>
              <a:t> Answer: C - The text explicitly states that cloud investigations have unique challenges due to the introduction of new security practices and incident response requirements in cloud environments.</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Legal Challenges in Cloud Forensics</a:t>
            </a:r>
          </a:p>
        </p:txBody>
      </p:sp>
      <p:sp>
        <p:nvSpPr>
          <p:cNvPr id="3" name="Subtitle 2"/>
          <p:cNvSpPr>
            <a:spLocks noGrp="1"/>
          </p:cNvSpPr>
          <p:nvPr>
            <p:ph type="subTitle" idx="1"/>
          </p:nvPr>
        </p:nvSpPr>
        <p:spPr/>
        <p:txBody>
          <a:bodyPr/>
          <a:lstStyle/>
          <a:p>
            <a:r>
              <a:t>Service Level Agreements</a:t>
            </a:r>
          </a:p>
        </p:txBody>
      </p:sp>
      <p:sp>
        <p:nvSpPr>
          <p:cNvPr id="4" name="Content Placeholder 3"/>
          <p:cNvSpPr>
            <a:spLocks noGrp="1"/>
          </p:cNvSpPr>
          <p:nvPr>
            <p:ph idx="10" sz="quarter"/>
          </p:nvPr>
        </p:nvSpPr>
        <p:spPr/>
        <p:txBody>
          <a:bodyPr>
            <a:normAutofit/>
          </a:bodyPr>
          <a:lstStyle/>
          <a:p>
            <a:pPr>
              <a:defRPr sz="1800"/>
            </a:pPr>
            <a:r>
              <a:t>Service Level Agreements (SLAs) are contracts between cloud service providers (CSPs) and customers, also known as master service agreements.</a:t>
            </a:r>
          </a:p>
          <a:p>
            <a:pPr>
              <a:defRPr sz="1800"/>
            </a:pPr>
            <a:r>
              <a:t>CSAs define the scope of services provided by the CSP, including support options, penalties for service failures, system performance metrics (uptime/downtime), fees, software/hardware provided, and other terms.</a:t>
            </a:r>
          </a:p>
          <a:p>
            <a:pPr>
              <a:defRPr sz="1800"/>
            </a:pPr>
            <a:r>
              <a:t>The Cloud Standards Customer Council provides guidelines to help customers understand their rights and responsibilities in cloud service agreements.</a:t>
            </a:r>
          </a:p>
          <a:p>
            <a:pPr>
              <a:defRPr sz="1800"/>
            </a:pPr>
            <a:r>
              <a:t>Key components of CSAs include: service hours, customer restrictions, cloud availability, support levels, response times, throughput limitations, contingency plans, business continuity, disaster recovery, fees, security measures, terminology, and digital forensics considerations.</a:t>
            </a:r>
          </a:p>
          <a:p>
            <a:pPr>
              <a:defRPr sz="1800"/>
            </a:pPr>
            <a:r>
              <a:t>CSPs must address multi-jurisdictional concerns and resolve conflicts between international laws regarding data access and acquisition.</a:t>
            </a: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Service Level Agreements</a:t>
            </a:r>
          </a:p>
        </p:txBody>
      </p:sp>
      <p:sp>
        <p:nvSpPr>
          <p:cNvPr id="3" name="Subtitle 2"/>
          <p:cNvSpPr>
            <a:spLocks noGrp="1"/>
          </p:cNvSpPr>
          <p:nvPr>
            <p:ph type="subTitle" idx="1"/>
          </p:nvPr>
        </p:nvSpPr>
        <p:spPr/>
        <p:txBody>
          <a:bodyPr/>
          <a:lstStyle/>
          <a:p>
            <a:r>
              <a:t>Policies, Standards, and Guidelines for CSPs</a:t>
            </a:r>
          </a:p>
        </p:txBody>
      </p:sp>
      <p:sp>
        <p:nvSpPr>
          <p:cNvPr id="4" name="Content Placeholder 3"/>
          <p:cNvSpPr>
            <a:spLocks noGrp="1"/>
          </p:cNvSpPr>
          <p:nvPr>
            <p:ph idx="10" sz="quarter"/>
          </p:nvPr>
        </p:nvSpPr>
        <p:spPr/>
        <p:txBody>
          <a:bodyPr>
            <a:normAutofit/>
          </a:bodyPr>
          <a:lstStyle/>
          <a:p>
            <a:pPr>
              <a:defRPr sz="2000"/>
            </a:pPr>
            <a:r>
              <a:t>Policies: Detailed rules for CSP internal operations including personnel responsibilities, management structure, delegation authority, contracting authority, data protection expectations, and information distribution authorization.</a:t>
            </a:r>
          </a:p>
          <a:p>
            <a:pPr>
              <a:defRPr sz="2000"/>
            </a:pPr>
            <a:r>
              <a:t>Standards: Guidance for staff on unique operations, hardware, software, and obligations in daily operations and security of the CSP environment.</a:t>
            </a:r>
          </a:p>
          <a:p>
            <a:pPr>
              <a:defRPr sz="2000"/>
            </a:pPr>
            <a:r>
              <a:t>Guidelines: Best practices for cloud processes, providing examples of what staff should strive to achieve in their work (not required but recommended).</a:t>
            </a:r>
          </a:p>
          <a:p>
            <a:pPr>
              <a:defRPr sz="2000"/>
            </a:pPr>
            <a:r>
              <a:t>Resources: www.itmanagerdaily.com/cloud-computing-policy-template/ and https://cloudsecurityalliance.org for additional information.</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Accessing Evidence in the Cloud</a:t>
            </a:r>
          </a:p>
        </p:txBody>
      </p:sp>
      <p:sp>
        <p:nvSpPr>
          <p:cNvPr id="3" name="Subtitle 2"/>
          <p:cNvSpPr>
            <a:spLocks noGrp="1"/>
          </p:cNvSpPr>
          <p:nvPr>
            <p:ph type="subTitle" idx="1"/>
          </p:nvPr>
        </p:nvSpPr>
        <p:spPr/>
        <p:txBody>
          <a:bodyPr/>
          <a:lstStyle/>
          <a:p>
            <a:r>
              <a:t>Search Warrants</a:t>
            </a:r>
          </a:p>
        </p:txBody>
      </p:sp>
      <p:sp>
        <p:nvSpPr>
          <p:cNvPr id="4" name="Content Placeholder 3"/>
          <p:cNvSpPr>
            <a:spLocks noGrp="1"/>
          </p:cNvSpPr>
          <p:nvPr>
            <p:ph idx="10" sz="quarter"/>
          </p:nvPr>
        </p:nvSpPr>
        <p:spPr/>
        <p:txBody>
          <a:bodyPr>
            <a:normAutofit/>
          </a:bodyPr>
          <a:lstStyle/>
          <a:p>
            <a:pPr>
              <a:defRPr sz="1800"/>
            </a:pPr>
            <a:r>
              <a:t>A search warrant is used exclusively in criminal cases and requires probable cause to believe evidence of a crime exists at a specified location.</a:t>
            </a:r>
          </a:p>
          <a:p>
            <a:pPr>
              <a:defRPr sz="1800"/>
            </a:pPr>
            <a:r>
              <a:t>Probable cause must be demonstrated through evidence that a crime was committed and that relevant data or items are located at the specified site.</a:t>
            </a:r>
          </a:p>
          <a:p>
            <a:pPr>
              <a:defRPr sz="1800"/>
            </a:pPr>
            <a:r>
              <a:t>Search warrants must specify the exact data or items to be seized, typically focusing on digital data rather than physical hardware unless the CSP is a suspect.</a:t>
            </a:r>
          </a:p>
          <a:p>
            <a:pPr>
              <a:defRPr sz="1800"/>
            </a:pPr>
            <a:r>
              <a:t>Seizing hardware can disrupt other customers sharing the resource, as seen in the FBI's seizure of computers in Dallas affecting 50 companies.</a:t>
            </a:r>
          </a:p>
          <a:p>
            <a:pPr>
              <a:defRPr sz="1800"/>
            </a:pPr>
            <a:r>
              <a:t>Legal challenges arise from the dispersed nature of online data and the dynamic allocation/deprovisioning of cloud resources.</a:t>
            </a:r>
          </a:p>
          <a:p>
            <a:pPr>
              <a:defRPr sz="1800"/>
            </a:pPr>
            <a:r>
              <a:t>Announcing a search may increase the risk of spoliation (intentional or negligent destruction/alteration of evidence).</a:t>
            </a:r>
          </a:p>
          <a:p>
            <a:pPr>
              <a:defRPr sz="1800"/>
            </a:pPr>
            <a:r>
              <a:t>Federal warrants include safeguards like specifying execution times to minimize operational disruptions.</a:t>
            </a: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Accessing Evidence in the Cloud</a:t>
            </a:r>
          </a:p>
        </p:txBody>
      </p:sp>
      <p:sp>
        <p:nvSpPr>
          <p:cNvPr id="3" name="Subtitle 2"/>
          <p:cNvSpPr>
            <a:spLocks noGrp="1"/>
          </p:cNvSpPr>
          <p:nvPr>
            <p:ph type="subTitle" idx="1"/>
          </p:nvPr>
        </p:nvSpPr>
        <p:spPr/>
        <p:txBody>
          <a:bodyPr/>
          <a:lstStyle/>
          <a:p>
            <a:r>
              <a:t>Subpoenas and Court Orders</a:t>
            </a:r>
          </a:p>
        </p:txBody>
      </p:sp>
      <p:sp>
        <p:nvSpPr>
          <p:cNvPr id="4" name="Content Placeholder 3"/>
          <p:cNvSpPr>
            <a:spLocks noGrp="1"/>
          </p:cNvSpPr>
          <p:nvPr>
            <p:ph idx="10" sz="quarter"/>
          </p:nvPr>
        </p:nvSpPr>
        <p:spPr/>
        <p:txBody>
          <a:bodyPr>
            <a:normAutofit/>
          </a:bodyPr>
          <a:lstStyle/>
          <a:p>
            <a:pPr>
              <a:defRPr sz="2000"/>
            </a:pPr>
            <a:r>
              <a:t>Government Agency Subpoenas: Used to obtain information for national security or child protection, with exceptions under U.S. Code 18 § 2702(b).</a:t>
            </a:r>
          </a:p>
          <a:p>
            <a:pPr>
              <a:defRPr sz="2000"/>
            </a:pPr>
            <a:r>
              <a:t>Civil Litigation Subpoenas: Directed at private parties for litigation, but courts often deny them if data can be obtained through direct ESI requests (e.g., Flagg v. City of Detroit).</a:t>
            </a:r>
          </a:p>
          <a:p>
            <a:pPr>
              <a:defRPr sz="2000"/>
            </a:pPr>
            <a:r>
              <a:t>Court Orders: Issued by judges to compel actions like CSP logon activity production, requiring reasonable grounds for criminal investigations under U.S. Code 18 § 2703.</a:t>
            </a: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Legal Challenges in Cloud Forenss</a:t>
            </a:r>
          </a:p>
        </p:txBody>
      </p:sp>
      <p:sp>
        <p:nvSpPr>
          <p:cNvPr id="3" name="Content Placeholder 2"/>
          <p:cNvSpPr>
            <a:spLocks noGrp="1"/>
          </p:cNvSpPr>
          <p:nvPr>
            <p:ph idx="10" sz="quarter"/>
          </p:nvPr>
        </p:nvSpPr>
        <p:spPr/>
        <p:txBody>
          <a:bodyPr>
            <a:normAutofit/>
          </a:bodyPr>
          <a:lstStyle/>
          <a:p/>
          <a:p>
            <a:pPr>
              <a:defRPr b="1"/>
            </a:pPr>
            <a:r>
              <a:t>Which of the following best explains why legal challenges arise in cloud forensics?</a:t>
            </a:r>
          </a:p>
          <a:p>
            <a:pPr lvl="1"/>
            <a:r>
              <a:t>A) Cloud providers have unlimited data storage capacity.</a:t>
            </a:r>
          </a:p>
          <a:p>
            <a:pPr lvl="1"/>
            <a:r>
              <a:t>B) Laws have not kept pace with the technology, making data access complicated.</a:t>
            </a:r>
          </a:p>
          <a:p>
            <a:pPr lvl="1"/>
            <a:r>
              <a:t>C) All data stored in the cloud is automatically encrypted.</a:t>
            </a:r>
          </a:p>
          <a:p>
            <a:pPr lvl="1"/>
            <a:r>
              <a:t>D) Users can access their data from any location without restrictions.</a:t>
            </a:r>
          </a:p>
        </p:txBody>
      </p:sp>
      <p:sp>
        <p:nvSpPr>
          <p:cNvPr id="4" name="Text Placeholder 3"/>
          <p:cNvSpPr>
            <a:spLocks noGrp="1"/>
          </p:cNvSpPr>
          <p:nvPr>
            <p:ph type="body" idx="11" sz="quarter"/>
          </p:nvPr>
        </p:nvSpPr>
        <p:spPr/>
        <p:txBody>
          <a:bodyPr/>
          <a:lstStyle/>
          <a:p/>
          <a:p>
            <a:r>
              <a:t> Answer: B - The text explains that legal challenges arise because laws haven't kept up with cloud technology, making it difficult to access data stored in locations outside physical reach.</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Technical Challenges in Cloud Forensics</a:t>
            </a:r>
          </a:p>
        </p:txBody>
      </p:sp>
      <p:sp>
        <p:nvSpPr>
          <p:cNvPr id="3" name="Subtitle 2"/>
          <p:cNvSpPr>
            <a:spLocks noGrp="1"/>
          </p:cNvSpPr>
          <p:nvPr>
            <p:ph type="subTitle" idx="1"/>
          </p:nvPr>
        </p:nvSpPr>
        <p:spPr/>
        <p:txBody>
          <a:bodyPr/>
          <a:lstStyle/>
          <a:p>
            <a:r>
              <a:t>Architecture</a:t>
            </a:r>
          </a:p>
        </p:txBody>
      </p:sp>
      <p:sp>
        <p:nvSpPr>
          <p:cNvPr id="4" name="Content Placeholder 3"/>
          <p:cNvSpPr>
            <a:spLocks noGrp="1"/>
          </p:cNvSpPr>
          <p:nvPr>
            <p:ph idx="10" sz="quarter"/>
          </p:nvPr>
        </p:nvSpPr>
        <p:spPr/>
        <p:txBody>
          <a:bodyPr>
            <a:normAutofit/>
          </a:bodyPr>
          <a:lstStyle/>
          <a:p>
            <a:pPr>
              <a:defRPr sz="2000"/>
            </a:pPr>
            <a:r>
              <a:t>Data Collection: Gathering digital evidence from cloud environments.</a:t>
            </a:r>
          </a:p>
          <a:p>
            <a:pPr>
              <a:defRPr sz="2000"/>
            </a:pPr>
            <a:r>
              <a:t>Analysis of Cloud Forensic Data: Examining collected data to identify relevant information.</a:t>
            </a:r>
          </a:p>
          <a:p>
            <a:pPr>
              <a:defRPr sz="2000"/>
            </a:pPr>
            <a:r>
              <a:t>Anti-Forensics: Techniques used to obscure or eliminate digital evidence.</a:t>
            </a:r>
          </a:p>
          <a:p>
            <a:pPr>
              <a:defRPr sz="2000"/>
            </a:pPr>
            <a:r>
              <a:t>Incident First Responders: Initial responders to security incidents.</a:t>
            </a:r>
          </a:p>
          <a:p>
            <a:pPr>
              <a:defRPr sz="2000"/>
            </a:pPr>
            <a:r>
              <a:t>Role Management: Defining and managing roles within forensic teams.</a:t>
            </a:r>
          </a:p>
          <a:p>
            <a:pPr>
              <a:defRPr sz="2000"/>
            </a:pPr>
            <a:r>
              <a:t>Legal Issues: Compliance with laws and regulations during investigations.</a:t>
            </a:r>
          </a:p>
          <a:p>
            <a:pPr>
              <a:defRPr sz="2000"/>
            </a:pPr>
            <a:r>
              <a:t>Standards and Training: Establishing protocols and educating professionals.</a:t>
            </a:r>
          </a:p>
          <a:p>
            <a:pPr>
              <a:defRPr sz="2000"/>
            </a:pPr>
            <a:r>
              <a:t>Note: NIST is developing standards for cloud forensics. For current information, visit www.nist.gov/programs-projects/nist-cloud-computing-forensic-science.</a:t>
            </a: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Technical Challenges in Cloud Forensics</a:t>
            </a:r>
          </a:p>
        </p:txBody>
      </p:sp>
      <p:sp>
        <p:nvSpPr>
          <p:cNvPr id="3" name="Content Placeholder 2"/>
          <p:cNvSpPr>
            <a:spLocks noGrp="1"/>
          </p:cNvSpPr>
          <p:nvPr>
            <p:ph idx="10" sz="quarter"/>
          </p:nvPr>
        </p:nvSpPr>
        <p:spPr/>
        <p:txBody>
          <a:bodyPr>
            <a:normAutofit/>
          </a:bodyPr>
          <a:lstStyle/>
          <a:p/>
          <a:p>
            <a:pPr>
              <a:defRPr b="1"/>
            </a:pPr>
            <a:r>
              <a:t>According to the Cloud Security Alliance's Cloud Forensics Capability Maturity Model, what is a critical requirement for effective collaboration between customers and CSPs during an incident response?</a:t>
            </a:r>
          </a:p>
          <a:p>
            <a:pPr lvl="1"/>
            <a:r>
              <a:t>A) Both parties must have their own incident response teams.</a:t>
            </a:r>
          </a:p>
          <a:p>
            <a:pPr lvl="1"/>
            <a:r>
              <a:t>B) CSPs must provide free access to all VM backups and snapshots.</a:t>
            </a:r>
          </a:p>
          <a:p>
            <a:pPr lvl="1"/>
            <a:r>
              <a:t>C) Customers must handle all forensic analysis independently.</a:t>
            </a:r>
          </a:p>
          <a:p>
            <a:pPr lvl="1"/>
            <a:r>
              <a:t>D) CSPs are solely responsible for forensic investigations.</a:t>
            </a:r>
          </a:p>
        </p:txBody>
      </p:sp>
      <p:sp>
        <p:nvSpPr>
          <p:cNvPr id="4" name="Text Placeholder 3"/>
          <p:cNvSpPr>
            <a:spLocks noGrp="1"/>
          </p:cNvSpPr>
          <p:nvPr>
            <p:ph type="body" idx="11" sz="quarter"/>
          </p:nvPr>
        </p:nvSpPr>
        <p:spPr/>
        <p:txBody>
          <a:bodyPr/>
          <a:lstStyle/>
          <a:p/>
          <a:p>
            <a:r>
              <a:t> Answer: A - The Cloud Security Alliance emphasizes that both customers and CSPs must have their own incident response teams to effectively collaborate during an incident. This ensures that both parties can work together to identify, contain, and remediate issues, such as accessing affected VMs and their backups.</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Acquisitions in the Cloud</a:t>
            </a:r>
          </a:p>
        </p:txBody>
      </p:sp>
      <p:sp>
        <p:nvSpPr>
          <p:cNvPr id="3" name="Subtitle 2"/>
          <p:cNvSpPr>
            <a:spLocks noGrp="1"/>
          </p:cNvSpPr>
          <p:nvPr>
            <p:ph type="subTitle" idx="1"/>
          </p:nvPr>
        </p:nvSpPr>
        <p:spPr/>
        <p:txBody>
          <a:bodyPr/>
          <a:lstStyle/>
          <a:p>
            <a:r>
              <a:t>Encryption in the Cloud</a:t>
            </a:r>
          </a:p>
        </p:txBody>
      </p:sp>
      <p:sp>
        <p:nvSpPr>
          <p:cNvPr id="4" name="Content Placeholder 3"/>
          <p:cNvSpPr>
            <a:spLocks noGrp="1"/>
          </p:cNvSpPr>
          <p:nvPr>
            <p:ph idx="10" sz="quarter"/>
          </p:nvPr>
        </p:nvSpPr>
        <p:spPr/>
        <p:txBody>
          <a:bodyPr>
            <a:normAutofit/>
          </a:bodyPr>
          <a:lstStyle/>
          <a:p>
            <a:pPr>
              <a:defRPr sz="1800"/>
            </a:pPr>
            <a:r>
              <a:t>Cloud encryption is essential for securing data in cloud environments.</a:t>
            </a:r>
          </a:p>
          <a:p>
            <a:pPr>
              <a:defRPr sz="1800"/>
            </a:pPr>
            <a:r>
              <a:t>Encrypted data exists in three states: data at rest (stored on disk), data in motion (transmitted over networks), and data in use (resident in RAM).</a:t>
            </a:r>
          </a:p>
          <a:p>
            <a:pPr>
              <a:defRPr sz="1800"/>
            </a:pPr>
            <a:r>
              <a:t>Major cloud providers like Google Cloud Storage and Microsoft OneDrive automatically encrypt data at rest and decrypt it during access.</a:t>
            </a:r>
          </a:p>
          <a:p>
            <a:pPr>
              <a:defRPr sz="1800"/>
            </a:pPr>
            <a:r>
              <a:t>Data acquisition from encrypted cloud storage may require live acquisition techniques.</a:t>
            </a:r>
          </a:p>
          <a:p>
            <a:pPr>
              <a:defRPr sz="1800"/>
            </a:pPr>
            <a:r>
              <a:t>Encryption tools and services are provided by CSPs and third-party vendors such as Atalla Cloud Encryption, Trend Micro SecureCloud, and Sophos SafeGuard Encryption.</a:t>
            </a:r>
          </a:p>
          <a:p>
            <a:pPr>
              <a:defRPr sz="1800"/>
            </a:pPr>
            <a:r>
              <a:t>Homomorphic encryption, developed by Craig Gentry of IBM, allows computations on encrypted data without decryption, using complex mathematical structures like ideal lattices.</a:t>
            </a:r>
          </a:p>
          <a:p>
            <a:pPr>
              <a:defRPr sz="1800"/>
            </a:pPr>
            <a:r>
              <a:t>Blockchain technology, used by platforms like Bitcoin, offers secure and traceable data storage, influencing digital forensics practices.</a:t>
            </a:r>
          </a:p>
          <a:p>
            <a:pPr>
              <a:defRPr sz="1800"/>
            </a:pPr>
            <a:r>
              <a:t>Legal and organizational cooperation is often necessary to access encrypted data, especially when data owners are uncooperative.</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Acquisitions in the Cloud</a:t>
            </a:r>
          </a:p>
        </p:txBody>
      </p:sp>
      <p:sp>
        <p:nvSpPr>
          <p:cNvPr id="3" name="Content Placeholder 2"/>
          <p:cNvSpPr>
            <a:spLocks noGrp="1"/>
          </p:cNvSpPr>
          <p:nvPr>
            <p:ph idx="10" sz="quarter"/>
          </p:nvPr>
        </p:nvSpPr>
        <p:spPr/>
        <p:txBody>
          <a:bodyPr>
            <a:normAutofit/>
          </a:bodyPr>
          <a:lstStyle/>
          <a:p/>
          <a:p>
            <a:pPr>
              <a:defRPr b="1"/>
            </a:pPr>
            <a:r>
              <a:t>When investigating unauthorized database access in the cloud, what is a key focus area according to the text?</a:t>
            </a:r>
          </a:p>
          <a:p>
            <a:pPr lvl="1"/>
            <a:r>
              <a:t>A) Recovering deleted data from cloud storage using file system-specific methods.</a:t>
            </a:r>
          </a:p>
          <a:p>
            <a:pPr lvl="1"/>
            <a:r>
              <a:t>B) Analyzing network traffic to identify penetration points through CSP firewalls.</a:t>
            </a:r>
          </a:p>
          <a:p>
            <a:pPr lvl="1"/>
            <a:r>
              <a:t>C) Examining transaction logs to trace unauthorized access activities.</a:t>
            </a:r>
          </a:p>
          <a:p>
            <a:pPr lvl="1"/>
            <a:r>
              <a:t>D) Setting up a dedicated cloud system for forensic analysis with restricted access.</a:t>
            </a:r>
          </a:p>
        </p:txBody>
      </p:sp>
      <p:sp>
        <p:nvSpPr>
          <p:cNvPr id="4" name="Text Placeholder 3"/>
          <p:cNvSpPr>
            <a:spLocks noGrp="1"/>
          </p:cNvSpPr>
          <p:nvPr>
            <p:ph type="body" idx="11" sz="quarter"/>
          </p:nvPr>
        </p:nvSpPr>
        <p:spPr/>
        <p:txBody>
          <a:bodyPr/>
          <a:lstStyle/>
          <a:p/>
          <a:p>
            <a:r>
              <a:t> Answer: C - The text explicitly states that investigating unauthorized database access focuses on transaction logs to trace the activities, distinguishing it from other types of cloud investigations.</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Understanding Mobile Device Forensics</a:t>
            </a:r>
          </a:p>
        </p:txBody>
      </p:sp>
      <p:sp>
        <p:nvSpPr>
          <p:cNvPr id="3" name="Content Placeholder 2"/>
          <p:cNvSpPr>
            <a:spLocks noGrp="1"/>
          </p:cNvSpPr>
          <p:nvPr>
            <p:ph idx="10" sz="quarter"/>
          </p:nvPr>
        </p:nvSpPr>
        <p:spPr/>
        <p:txBody>
          <a:bodyPr>
            <a:normAutofit/>
          </a:bodyPr>
          <a:lstStyle/>
          <a:p>
            <a:pPr>
              <a:defRPr sz="2200"/>
            </a:pPr>
            <a:r>
              <a:t>Incoming, outgoing, and missed calls</a:t>
            </a:r>
          </a:p>
          <a:p>
            <a:pPr>
              <a:defRPr sz="2200"/>
            </a:pPr>
            <a:r>
              <a:t>Multimedia Message Service (MMS) and Short Message Service (SMS) messages</a:t>
            </a:r>
          </a:p>
          <a:p>
            <a:pPr>
              <a:defRPr sz="2200"/>
            </a:pPr>
            <a:r>
              <a:t>E-mail accounts</a:t>
            </a:r>
          </a:p>
          <a:p>
            <a:pPr>
              <a:defRPr sz="2200"/>
            </a:pPr>
            <a:r>
              <a:t>Instant messaging (IM) logs</a:t>
            </a:r>
          </a:p>
          <a:p>
            <a:pPr>
              <a:defRPr sz="2200"/>
            </a:pPr>
            <a:r>
              <a:t>Web pages</a:t>
            </a:r>
          </a:p>
          <a:p>
            <a:pPr>
              <a:defRPr sz="2200"/>
            </a:pPr>
            <a:r>
              <a:t>Photos, videos, and music files</a:t>
            </a:r>
          </a:p>
          <a:p>
            <a:pPr>
              <a:defRPr sz="2200"/>
            </a:pPr>
            <a:r>
              <a:t>Calendars and address books</a:t>
            </a:r>
          </a:p>
          <a:p>
            <a:pPr>
              <a:defRPr sz="2200"/>
            </a:pPr>
            <a:r>
              <a:t>Social media account information</a:t>
            </a:r>
          </a:p>
          <a:p>
            <a:pPr>
              <a:defRPr sz="2200"/>
            </a:pPr>
            <a:r>
              <a:t>GPS data</a:t>
            </a:r>
          </a:p>
          <a:p>
            <a:pPr>
              <a:defRPr sz="2200"/>
            </a:pPr>
            <a:r>
              <a:t>Voice recordings and voicemail</a:t>
            </a:r>
          </a:p>
          <a:p>
            <a:pPr>
              <a:defRPr sz="2200"/>
            </a:pPr>
            <a:r>
              <a:t>Bank account logins</a:t>
            </a:r>
          </a:p>
          <a:p>
            <a:pPr>
              <a:defRPr sz="2200"/>
            </a:pPr>
            <a:r>
              <a:t>Access to your home</a:t>
            </a: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Conducting a Cloud Investigation</a:t>
            </a:r>
          </a:p>
        </p:txBody>
      </p:sp>
      <p:sp>
        <p:nvSpPr>
          <p:cNvPr id="3" name="Subtitle 2"/>
          <p:cNvSpPr>
            <a:spLocks noGrp="1"/>
          </p:cNvSpPr>
          <p:nvPr>
            <p:ph type="subTitle" idx="1"/>
          </p:nvPr>
        </p:nvSpPr>
        <p:spPr/>
        <p:txBody>
          <a:bodyPr/>
          <a:lstStyle/>
          <a:p>
            <a:r>
              <a:t>Investigating CSPs</a:t>
            </a:r>
          </a:p>
        </p:txBody>
      </p:sp>
      <p:sp>
        <p:nvSpPr>
          <p:cNvPr id="4" name="Content Placeholder 3"/>
          <p:cNvSpPr>
            <a:spLocks noGrp="1"/>
          </p:cNvSpPr>
          <p:nvPr>
            <p:ph idx="10" sz="quarter"/>
          </p:nvPr>
        </p:nvSpPr>
        <p:spPr/>
        <p:txBody>
          <a:bodyPr>
            <a:normAutofit/>
          </a:bodyPr>
          <a:lstStyle/>
          <a:p>
            <a:pPr>
              <a:defRPr sz="2000"/>
            </a:pPr>
            <a:r>
              <a:t>Does the investigator have the authority to use cloud staff and resources to conduct an investigation?</a:t>
            </a:r>
          </a:p>
          <a:p>
            <a:pPr>
              <a:defRPr sz="2000"/>
            </a:pPr>
            <a:r>
              <a:t>Is detailed knowledge of the cloud’s topology, policies, data storage methods, and devices available?</a:t>
            </a:r>
          </a:p>
          <a:p>
            <a:pPr>
              <a:defRPr sz="2000"/>
            </a:pPr>
            <a:r>
              <a:t>Are there any restrictions on collecting digital evidence from remote cloud storage?</a:t>
            </a:r>
          </a:p>
          <a:p>
            <a:pPr>
              <a:defRPr sz="2000"/>
            </a:pPr>
            <a:r>
              <a:t>For e-discovery demands on multitenant cloud systems, is the data to collect commingled with other cloud customers’ unrelated data? Is there a way to separate the data to prevent violating privacy rights or confidentiality agreements?</a:t>
            </a:r>
          </a:p>
          <a:p>
            <a:pPr>
              <a:defRPr sz="2000"/>
            </a:pPr>
            <a:r>
              <a:t>Is the data of interest to the investigation local or remote? If it’s in a remote location, can the CSP provide a forensically sound connection to it?</a:t>
            </a: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Examining Stored Cloud Data on a PC</a:t>
            </a:r>
          </a:p>
        </p:txBody>
      </p:sp>
      <p:sp>
        <p:nvSpPr>
          <p:cNvPr id="3" name="Subtitle 2"/>
          <p:cNvSpPr>
            <a:spLocks noGrp="1"/>
          </p:cNvSpPr>
          <p:nvPr>
            <p:ph type="subTitle" idx="1"/>
          </p:nvPr>
        </p:nvSpPr>
        <p:spPr/>
        <p:txBody>
          <a:bodyPr/>
          <a:lstStyle/>
          <a:p>
            <a:r>
              <a:t>Dropbox Overview</a:t>
            </a:r>
          </a:p>
        </p:txBody>
      </p:sp>
      <p:sp>
        <p:nvSpPr>
          <p:cNvPr id="4" name="Content Placeholder 3"/>
          <p:cNvSpPr>
            <a:spLocks noGrp="1"/>
          </p:cNvSpPr>
          <p:nvPr>
            <p:ph idx="10" sz="quarter"/>
          </p:nvPr>
        </p:nvSpPr>
        <p:spPr/>
        <p:txBody>
          <a:bodyPr>
            <a:normAutofit/>
          </a:bodyPr>
          <a:lstStyle/>
          <a:p>
            <a:pPr>
              <a:defRPr sz="2000"/>
            </a:pPr>
            <a:r>
              <a:t>Dropbox provides secure online data storage and third-party application integration (e-mail, chat, Cisco WebEx, etc.).</a:t>
            </a:r>
          </a:p>
          <a:p>
            <a:pPr>
              <a:defRPr sz="2000"/>
            </a:pPr>
            <a:r>
              <a:t>Common file storage locations in Windows 8.1:</a:t>
            </a:r>
          </a:p>
          <a:p>
            <a:pPr>
              <a:defRPr sz="2000"/>
            </a:pPr>
            <a:r>
              <a:t>  - C:\Users\username\Dropbox (synchronizes with cloud storage)</a:t>
            </a:r>
          </a:p>
          <a:p>
            <a:pPr>
              <a:defRPr sz="2000"/>
            </a:pPr>
            <a:r>
              <a:t>  - C:\Users\username\AppData\Roaming\Dropbox (client workstation synchronization)</a:t>
            </a:r>
          </a:p>
          <a:p>
            <a:pPr>
              <a:defRPr sz="2000"/>
            </a:pPr>
            <a:r>
              <a:t>Windows 10 location: C:\Users\username\AppData\Roaming\DropboxOEM</a:t>
            </a:r>
          </a:p>
          <a:p>
            <a:pPr>
              <a:defRPr sz="2000"/>
            </a:pPr>
            <a:r>
              <a:t>Since 2012, Dropbox uses base-64 encoding for files, requiring specialized tools for reading.</a:t>
            </a:r>
          </a:p>
          <a:p>
            <a:pPr>
              <a:defRPr sz="2000"/>
            </a:pPr>
            <a:r>
              <a:t>Magnet Forensics offers Internet Evidence Finder (IEF) for analyzing Dropbox filecache.dbx files.</a:t>
            </a:r>
          </a:p>
          <a:p>
            <a:pPr>
              <a:defRPr sz="2000"/>
            </a:pPr>
            <a:r>
              <a:t>Free Dropbox Decryptor tool decrypts filecache.db and config.dbx files.</a:t>
            </a: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Examining Stored Cloud Data on a PC</a:t>
            </a:r>
          </a:p>
        </p:txBody>
      </p:sp>
      <p:sp>
        <p:nvSpPr>
          <p:cNvPr id="3" name="Subtitle 2"/>
          <p:cNvSpPr>
            <a:spLocks noGrp="1"/>
          </p:cNvSpPr>
          <p:nvPr>
            <p:ph type="subTitle" idx="1"/>
          </p:nvPr>
        </p:nvSpPr>
        <p:spPr/>
        <p:txBody>
          <a:bodyPr/>
          <a:lstStyle/>
          <a:p>
            <a:r>
              <a:t>Google Drive Overview</a:t>
            </a:r>
          </a:p>
        </p:txBody>
      </p:sp>
      <p:sp>
        <p:nvSpPr>
          <p:cNvPr id="4" name="Content Placeholder 3"/>
          <p:cNvSpPr>
            <a:spLocks noGrp="1"/>
          </p:cNvSpPr>
          <p:nvPr>
            <p:ph idx="10" sz="quarter"/>
          </p:nvPr>
        </p:nvSpPr>
        <p:spPr/>
        <p:txBody>
          <a:bodyPr>
            <a:normAutofit/>
          </a:bodyPr>
          <a:lstStyle/>
          <a:p>
            <a:pPr>
              <a:defRPr sz="2200"/>
            </a:pPr>
            <a:r>
              <a:t>Google Drive is a cloud storage and collaboration platform integrated with Gmail.</a:t>
            </a:r>
          </a:p>
          <a:p>
            <a:pPr>
              <a:defRPr sz="2200"/>
            </a:pPr>
            <a:r>
              <a:t>Accessible via web and supported on Windows Vista+, macOS, Linux, Android, and iOS.</a:t>
            </a:r>
          </a:p>
          <a:p>
            <a:pPr>
              <a:defRPr sz="2200"/>
            </a:pPr>
            <a:r>
              <a:t>Offers applications: Docs, Drawings, Forms, Sheets, Slides, and PDFzen.</a:t>
            </a:r>
          </a:p>
          <a:p>
            <a:pPr>
              <a:defRPr sz="2200"/>
            </a:pPr>
            <a:r>
              <a:t>Stores files in the cloud and syncs with local devices through the Google Drive folder.</a:t>
            </a: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Examining Stored Cloud Data on a PC</a:t>
            </a:r>
          </a:p>
        </p:txBody>
      </p:sp>
      <p:sp>
        <p:nvSpPr>
          <p:cNvPr id="3" name="Subtitle 2"/>
          <p:cNvSpPr>
            <a:spLocks noGrp="1"/>
          </p:cNvSpPr>
          <p:nvPr>
            <p:ph type="subTitle" idx="1"/>
          </p:nvPr>
        </p:nvSpPr>
        <p:spPr/>
        <p:txBody>
          <a:bodyPr/>
          <a:lstStyle/>
          <a:p>
            <a:r>
              <a:t>Google Drive</a:t>
            </a:r>
          </a:p>
        </p:txBody>
      </p:sp>
      <p:sp>
        <p:nvSpPr>
          <p:cNvPr id="4" name="Content Placeholder 3"/>
          <p:cNvSpPr>
            <a:spLocks noGrp="1"/>
          </p:cNvSpPr>
          <p:nvPr>
            <p:ph idx="10" sz="quarter"/>
          </p:nvPr>
        </p:nvSpPr>
        <p:spPr/>
        <p:txBody>
          <a:bodyPr>
            <a:normAutofit/>
          </a:bodyPr>
          <a:lstStyle/>
          <a:p>
            <a:pPr>
              <a:defRPr sz="2000"/>
            </a:pPr>
            <a:r>
              <a:t>Google Drive stores user data locally in the path: C:\Users\username\Google Drive\</a:t>
            </a:r>
          </a:p>
          <a:p>
            <a:pPr>
              <a:defRPr sz="2000"/>
            </a:pPr>
            <a:r>
              <a:t>Local storage includes uploaded files and synchronization files such as sync_config.db and snapshot.db</a:t>
            </a:r>
          </a:p>
          <a:p>
            <a:pPr>
              <a:defRPr sz="2000"/>
            </a:pPr>
            <a:r>
              <a:t>sync_config.db is an SQL database containing synchronization parameters like upgrade numbers and local paths</a:t>
            </a:r>
          </a:p>
          <a:p>
            <a:pPr>
              <a:defRPr sz="2000"/>
            </a:pPr>
            <a:r>
              <a:t>snapshot.db contains metadata about files including timestamps, MD5 hashes, and file sizes</a:t>
            </a:r>
          </a:p>
          <a:p>
            <a:pPr>
              <a:defRPr sz="2000"/>
            </a:pPr>
            <a:r>
              <a:t>File activity logs are recorded in sync_log.log with UNIX timestamps for create, modify, and delete events</a:t>
            </a:r>
          </a:p>
          <a:p>
            <a:pPr>
              <a:defRPr sz="2000"/>
            </a:pPr>
            <a:r>
              <a:t>UNIX timestamps can be converted using tools like www.onlineconversion.com/unix_time.htm</a:t>
            </a:r>
          </a:p>
          <a:p>
            <a:pPr>
              <a:defRPr sz="2000"/>
            </a:pPr>
            <a:r>
              <a:t>Deleted files are removed from snapshot.db and sync_log.log</a:t>
            </a: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Examining Stored Cloud Data on a PC</a:t>
            </a:r>
          </a:p>
        </p:txBody>
      </p:sp>
      <p:sp>
        <p:nvSpPr>
          <p:cNvPr id="3" name="Subtitle 2"/>
          <p:cNvSpPr>
            <a:spLocks noGrp="1"/>
          </p:cNvSpPr>
          <p:nvPr>
            <p:ph type="subTitle" idx="1"/>
          </p:nvPr>
        </p:nvSpPr>
        <p:spPr/>
        <p:txBody>
          <a:bodyPr/>
          <a:lstStyle/>
          <a:p>
            <a:r>
              <a:t>OneDrive Overview</a:t>
            </a:r>
          </a:p>
        </p:txBody>
      </p:sp>
      <p:sp>
        <p:nvSpPr>
          <p:cNvPr id="4" name="Content Placeholder 3"/>
          <p:cNvSpPr>
            <a:spLocks noGrp="1"/>
          </p:cNvSpPr>
          <p:nvPr>
            <p:ph idx="10" sz="quarter"/>
          </p:nvPr>
        </p:nvSpPr>
        <p:spPr/>
        <p:txBody>
          <a:bodyPr>
            <a:normAutofit/>
          </a:bodyPr>
          <a:lstStyle/>
          <a:p>
            <a:pPr>
              <a:defRPr sz="2200"/>
            </a:pPr>
            <a:r>
              <a:t>Microsoft developed SkyDrive, which evolved into OneDrive (https://onedrive.live.com/about/en-us/).</a:t>
            </a:r>
          </a:p>
          <a:p>
            <a:pPr>
              <a:defRPr sz="2200"/>
            </a:pPr>
            <a:r>
              <a:t>Available in Windows 8 and later, OneDrive functions similarly to Dropbox and Google Drive.</a:t>
            </a:r>
          </a:p>
          <a:p>
            <a:pPr>
              <a:defRPr sz="2200"/>
            </a:pPr>
            <a:r>
              <a:t>Offers cloud storage automation and subscription services for Microsoft software like Microsoft Office.</a:t>
            </a: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Examining Stored Cloud Data on a PC</a:t>
            </a:r>
          </a:p>
        </p:txBody>
      </p:sp>
      <p:sp>
        <p:nvSpPr>
          <p:cNvPr id="3" name="Subtitle 2"/>
          <p:cNvSpPr>
            <a:spLocks noGrp="1"/>
          </p:cNvSpPr>
          <p:nvPr>
            <p:ph type="subTitle" idx="1"/>
          </p:nvPr>
        </p:nvSpPr>
        <p:spPr/>
        <p:txBody>
          <a:bodyPr/>
          <a:lstStyle/>
          <a:p>
            <a:r>
              <a:t>OneDrive</a:t>
            </a:r>
          </a:p>
        </p:txBody>
      </p:sp>
      <p:sp>
        <p:nvSpPr>
          <p:cNvPr id="4" name="Content Placeholder 3"/>
          <p:cNvSpPr>
            <a:spLocks noGrp="1"/>
          </p:cNvSpPr>
          <p:nvPr>
            <p:ph idx="10" sz="quarter"/>
          </p:nvPr>
        </p:nvSpPr>
        <p:spPr/>
        <p:txBody>
          <a:bodyPr>
            <a:normAutofit/>
          </a:bodyPr>
          <a:lstStyle/>
          <a:p>
            <a:pPr>
              <a:defRPr sz="1600"/>
            </a:pPr>
            <a:r>
              <a:t>OneDrive stores user profile data in the user’s account path, with logs and synchronized files stored in specific paths:</a:t>
            </a:r>
          </a:p>
          <a:p>
            <a:pPr>
              <a:defRPr sz="1600"/>
            </a:pPr>
            <a:r>
              <a:t>Windows 10 log files are in</a:t>
            </a:r>
          </a:p>
          <a:p>
            <a:pPr lvl="1">
              <a:defRPr sz="1600"/>
            </a:pPr>
            <a:r>
              <a:t>C:\Users\username\AppData\Local\Microsoft|OneDrive\logs</a:t>
            </a:r>
          </a:p>
          <a:p>
            <a:pPr>
              <a:defRPr sz="1600"/>
            </a:pPr>
            <a:r>
              <a:t>Windows 8.1 log files are in</a:t>
            </a:r>
          </a:p>
          <a:p>
            <a:pPr lvl="1">
              <a:defRPr sz="1600"/>
            </a:pPr>
            <a:r>
              <a:t>C:\Users\username\AppData\Local\Microsoft\Windows\SkyDrive\logs (or OneDrive\logs)</a:t>
            </a:r>
          </a:p>
          <a:p>
            <a:pPr>
              <a:defRPr sz="1600"/>
            </a:pPr>
            <a:r>
              <a:t>Windows 8.1 synchronized files are in</a:t>
            </a:r>
          </a:p>
          <a:p>
            <a:pPr lvl="1">
              <a:defRPr sz="1600"/>
            </a:pPr>
            <a:r>
              <a:t>C:\Users\username\AppData\SkyDrive\OneDrive</a:t>
            </a:r>
          </a:p>
          <a:p>
            <a:pPr>
              <a:defRPr sz="1600"/>
            </a:pPr>
            <a:r>
              <a:t>Windows 8 OneDrive prefetch files are named</a:t>
            </a:r>
          </a:p>
          <a:p>
            <a:pPr lvl="1">
              <a:defRPr sz="1600"/>
            </a:pPr>
            <a:r>
              <a:t>ONEDRIVEREBRAND.EXE-nnnnnnnn and stored in C:\Windows\Prefetch</a:t>
            </a:r>
          </a:p>
          <a:p>
            <a:pPr>
              <a:defRPr sz="1600"/>
            </a:pPr>
            <a:r>
              <a:t>Older versions of Windows contain prefetch files named</a:t>
            </a:r>
          </a:p>
          <a:p>
            <a:pPr lvl="1">
              <a:defRPr sz="1600"/>
            </a:pPr>
            <a:r>
              <a:t>SKYDRIVE.EXE-nnnnnnnn.pf, SKYDRIVECONFIG.EXE-nnnnnnnn.pf, and SKYDRIVESETUP.EXE-nnnnnnnn.pf</a:t>
            </a:r>
          </a:p>
          <a:p>
            <a:pPr>
              <a:defRPr sz="1600"/>
            </a:pPr>
            <a:r>
              <a:t>Registry entries for OneDrive in Windows 8.1 and 10 include:</a:t>
            </a:r>
          </a:p>
          <a:p>
            <a:pPr lvl="1">
              <a:defRPr sz="1600"/>
            </a:pPr>
            <a:r>
              <a:t>SOFTWARE\Microsoft\Windows\CurrentVersion\Explorer\FolderDescriptions\nnnnnnnn-nnnn-nnnn-nnnn-nnnnnnnnnnnn</a:t>
            </a:r>
          </a:p>
          <a:p>
            <a:pPr lvl="1">
              <a:defRPr sz="1600"/>
            </a:pPr>
            <a:r>
              <a:t>SOFTWARE\Microsoft\Windows\CurrentVersion\Explorer\SyncRootManager\SkyDrive</a:t>
            </a:r>
          </a:p>
          <a:p>
            <a:pPr lvl="1">
              <a:defRPr sz="1600"/>
            </a:pPr>
            <a:r>
              <a:t>SOFTWARE\Microsoft\Windows\CurrentVersion\Explorer\SyncRootManager\SkyDrive\UserSyncRoots</a:t>
            </a:r>
          </a:p>
          <a:p>
            <a:pPr lvl="1">
              <a:defRPr sz="1600"/>
            </a:pPr>
            <a:r>
              <a:t>SOFTWARE\Microsoft\Windows\CurrentVersion\Live\Roaming</a:t>
            </a:r>
          </a:p>
          <a:p>
            <a:pPr lvl="1">
              <a:defRPr sz="1600"/>
            </a:pPr>
            <a:r>
              <a:t>SOFTWARE\Microsoft\Windows\CurrentVersion\PushNotifications\Applications\MoSkyFileSync</a:t>
            </a:r>
          </a:p>
          <a:p>
            <a:pPr lvl="1">
              <a:defRPr sz="1600"/>
            </a:pPr>
            <a:r>
              <a:t>SOFTWARE\Microsoft\Windows\CurrentVersion\SettingSync\WindowsSettingHandlers\SkyDriveSettings</a:t>
            </a:r>
          </a:p>
          <a:p>
            <a:pPr lvl="1">
              <a:defRPr sz="1600"/>
            </a:pPr>
            <a:r>
              <a:t>SOFTWARE\Microsoft\Windows NT\CurrentVersion\Schedule\TaskCache\Tasks\nnnnnnnn-nnnn-nnnn-nnnn-nnnnnnnnnnnn</a:t>
            </a:r>
          </a:p>
          <a:p>
            <a:pPr lvl="1">
              <a:defRPr sz="1600"/>
            </a:pPr>
            <a:r>
              <a:t>SOFTWARE\Microsoft\Windows Search\FileChangeClientConfigs\nnnnnnnn-nnnn-nnnn-nnnn-nnnnnnnnnnnn</a:t>
            </a:r>
          </a:p>
          <a:p>
            <a:pPr lvl="1">
              <a:defRPr sz="1600"/>
            </a:pPr>
            <a:r>
              <a:t>NTUSER\Software\Microsoft\Windows\CurrentVersion\SkyDrive</a:t>
            </a:r>
          </a:p>
          <a:p>
            <a:pPr lvl="1">
              <a:defRPr sz="1600"/>
            </a:pPr>
            <a:r>
              <a:t>NTUSER\Software\Microsoft\Windows NT\CurrentVersion\Winlogon</a:t>
            </a:r>
          </a:p>
          <a:p>
            <a:pPr>
              <a:defRPr sz="1600"/>
            </a:pPr>
            <a:r>
              <a:t>Note:</a:t>
            </a:r>
          </a:p>
          <a:p>
            <a:pPr lvl="1">
              <a:defRPr sz="1600"/>
            </a:pPr>
            <a:r>
              <a:t>Most Registry entries are listed as SkyDrive, but future Windows updates may change the name to OneDrive.</a:t>
            </a: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Conducting a Cloud Investigation</a:t>
            </a:r>
          </a:p>
        </p:txBody>
      </p:sp>
      <p:sp>
        <p:nvSpPr>
          <p:cNvPr id="3" name="Subtitle 2"/>
          <p:cNvSpPr>
            <a:spLocks noGrp="1"/>
          </p:cNvSpPr>
          <p:nvPr>
            <p:ph type="subTitle" idx="1"/>
          </p:nvPr>
        </p:nvSpPr>
        <p:spPr/>
        <p:txBody>
          <a:bodyPr/>
          <a:lstStyle/>
          <a:p>
            <a:r>
              <a:t>Windows Prefetch Artifacts</a:t>
            </a:r>
          </a:p>
        </p:txBody>
      </p:sp>
      <p:sp>
        <p:nvSpPr>
          <p:cNvPr id="4" name="Content Placeholder 3"/>
          <p:cNvSpPr>
            <a:spLocks noGrp="1"/>
          </p:cNvSpPr>
          <p:nvPr>
            <p:ph idx="10" sz="quarter"/>
          </p:nvPr>
        </p:nvSpPr>
        <p:spPr/>
        <p:txBody>
          <a:bodyPr>
            <a:normAutofit/>
          </a:bodyPr>
          <a:lstStyle/>
          <a:p>
            <a:pPr>
              <a:defRPr sz="2200"/>
            </a:pPr>
            <a:r>
              <a:t>Use WinHex’s Data Interpreter to analyze Dropbox prefetch files</a:t>
            </a:r>
          </a:p>
          <a:p>
            <a:pPr>
              <a:defRPr sz="2200"/>
            </a:pPr>
            <a:r>
              <a:t>Locate DROPBOX.EXE-AA3E8112.pf in C:\Windows\Prefetch</a:t>
            </a:r>
          </a:p>
          <a:p>
            <a:pPr>
              <a:defRPr sz="2200"/>
            </a:pPr>
            <a:r>
              <a:t>Open with WinHex to view FILETIME timestamps at offsets 0x80, 0x88, 0x90, 0x98</a:t>
            </a:r>
          </a:p>
          <a:p>
            <a:pPr>
              <a:defRPr sz="2200"/>
            </a:pPr>
            <a:r>
              <a:t>Switch to 8-bit unsigned format to view run count at offset 0xD4</a:t>
            </a: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Conducting a Cloud Investigation</a:t>
            </a:r>
          </a:p>
        </p:txBody>
      </p:sp>
      <p:sp>
        <p:nvSpPr>
          <p:cNvPr id="3" name="Subtitle 2"/>
          <p:cNvSpPr>
            <a:spLocks noGrp="1"/>
          </p:cNvSpPr>
          <p:nvPr>
            <p:ph type="subTitle" idx="1"/>
          </p:nvPr>
        </p:nvSpPr>
        <p:spPr/>
        <p:txBody>
          <a:bodyPr/>
          <a:lstStyle/>
          <a:p>
            <a:r>
              <a:t>Windows Prefetch Artifacts</a:t>
            </a:r>
          </a:p>
        </p:txBody>
      </p:sp>
      <p:sp>
        <p:nvSpPr>
          <p:cNvPr id="4" name="Content Placeholder 3"/>
          <p:cNvSpPr>
            <a:spLocks noGrp="1"/>
          </p:cNvSpPr>
          <p:nvPr>
            <p:ph idx="10" sz="quarter"/>
          </p:nvPr>
        </p:nvSpPr>
        <p:spPr/>
        <p:txBody>
          <a:bodyPr>
            <a:normAutofit/>
          </a:bodyPr>
          <a:lstStyle/>
          <a:p>
            <a:pPr>
              <a:defRPr sz="2200"/>
            </a:pPr>
            <a:r>
              <a:t>Use WinHex’s Data Interpreter to interpret FILETIME values</a:t>
            </a:r>
          </a:p>
          <a:p>
            <a:pPr>
              <a:defRPr sz="2200"/>
            </a:pPr>
            <a:r>
              <a:t>Navigate to offset 0x80, 0x88, 0x90, and 0x98 to view MAC dates and times</a:t>
            </a:r>
          </a:p>
          <a:p>
            <a:pPr>
              <a:defRPr sz="2200"/>
            </a:pPr>
            <a:r>
              <a:t>Switch to 8-bit unsigned format to view the number of times Dropbox has run (offset 0xD4)</a:t>
            </a: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Conducting a Cloud Investigation</a:t>
            </a:r>
          </a:p>
        </p:txBody>
      </p:sp>
      <p:sp>
        <p:nvSpPr>
          <p:cNvPr id="3" name="Content Placeholder 2"/>
          <p:cNvSpPr>
            <a:spLocks noGrp="1"/>
          </p:cNvSpPr>
          <p:nvPr>
            <p:ph idx="10" sz="quarter"/>
          </p:nvPr>
        </p:nvSpPr>
        <p:spPr/>
        <p:txBody>
          <a:bodyPr>
            <a:normAutofit/>
          </a:bodyPr>
          <a:lstStyle/>
          <a:p/>
          <a:p>
            <a:pPr>
              <a:defRPr b="1"/>
            </a:pPr>
            <a:r>
              <a:t>When investigating a cloud incident involving a cyberattack on a CSP, which approach should be prioritized?</a:t>
            </a:r>
          </a:p>
          <a:p>
            <a:pPr lvl="1"/>
            <a:r>
              <a:t>A) Reviewing cloud storage data recovery tools from Chapters 5 and 6</a:t>
            </a:r>
          </a:p>
          <a:p>
            <a:pPr lvl="1"/>
            <a:r>
              <a:t>B) Implementing network forensics techniques from Chapters 9 and 10</a:t>
            </a:r>
          </a:p>
          <a:p>
            <a:pPr lvl="1"/>
            <a:r>
              <a:t>C) Analyzing customer data access logs from cloud platforms</a:t>
            </a:r>
          </a:p>
          <a:p>
            <a:pPr lvl="1"/>
            <a:r>
              <a:t>D) Examining encryption protocols used in cloud storage</a:t>
            </a:r>
          </a:p>
        </p:txBody>
      </p:sp>
      <p:sp>
        <p:nvSpPr>
          <p:cNvPr id="4" name="Text Placeholder 3"/>
          <p:cNvSpPr>
            <a:spLocks noGrp="1"/>
          </p:cNvSpPr>
          <p:nvPr>
            <p:ph type="body" idx="11" sz="quarter"/>
          </p:nvPr>
        </p:nvSpPr>
        <p:spPr/>
        <p:txBody>
          <a:bodyPr/>
          <a:lstStyle/>
          <a:p/>
          <a:p>
            <a:r>
              <a:t> Answer: B - The text states that if a CSP is a victim of a cyberattack, the investigation should follow network forensics techniques from Chapters 9 and 10. This approach is specifically relevant for analyzing network-based attacks.</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Tools for Cloud Forenss</a:t>
            </a:r>
          </a:p>
        </p:txBody>
      </p:sp>
      <p:sp>
        <p:nvSpPr>
          <p:cNvPr id="3" name="Content Placeholder 2"/>
          <p:cNvSpPr>
            <a:spLocks noGrp="1"/>
          </p:cNvSpPr>
          <p:nvPr>
            <p:ph idx="10" sz="quarter"/>
          </p:nvPr>
        </p:nvSpPr>
        <p:spPr/>
        <p:txBody>
          <a:bodyPr>
            <a:normAutofit/>
          </a:bodyPr>
          <a:lstStyle/>
          <a:p/>
          <a:p>
            <a:pPr>
              <a:defRPr b="1"/>
            </a:pPr>
            <a:r>
              <a:t>Which of the following tools is specifically designed for collecting cloud data from platforms like Office 365, SharePoint, and OneDrive for Business?</a:t>
            </a:r>
          </a:p>
          <a:p>
            <a:pPr lvl="1"/>
            <a:r>
              <a:t>A) EnCase eDiscovery</a:t>
            </a:r>
          </a:p>
          <a:p>
            <a:pPr lvl="1"/>
            <a:r>
              <a:t>B) F-Response</a:t>
            </a:r>
          </a:p>
          <a:p>
            <a:pPr lvl="1"/>
            <a:r>
              <a:t>C) AccessData AD eDiscovery</a:t>
            </a:r>
          </a:p>
          <a:p>
            <a:pPr lvl="1"/>
            <a:r>
              <a:t>D) Guidance Software EnCase Cybersecurity</a:t>
            </a:r>
          </a:p>
        </p:txBody>
      </p:sp>
      <p:sp>
        <p:nvSpPr>
          <p:cNvPr id="4" name="Text Placeholder 3"/>
          <p:cNvSpPr>
            <a:spLocks noGrp="1"/>
          </p:cNvSpPr>
          <p:nvPr>
            <p:ph type="body" idx="11" sz="quarter"/>
          </p:nvPr>
        </p:nvSpPr>
        <p:spPr/>
        <p:txBody>
          <a:bodyPr/>
          <a:lstStyle/>
          <a:p/>
          <a:p>
            <a:r>
              <a:t> Answer: C - AccessData AD eDiscovery is explicitly mentioned in the text as a tool capable of collecting cloud data from Office 365, SharePoint, and OneDrive for Business.</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Understanding Mobile Device Forensics</a:t>
            </a:r>
          </a:p>
        </p:txBody>
      </p:sp>
      <p:sp>
        <p:nvSpPr>
          <p:cNvPr id="3" name="Subtitle 2"/>
          <p:cNvSpPr>
            <a:spLocks noGrp="1"/>
          </p:cNvSpPr>
          <p:nvPr>
            <p:ph type="subTitle" idx="1"/>
          </p:nvPr>
        </p:nvSpPr>
        <p:spPr/>
        <p:txBody>
          <a:bodyPr/>
          <a:lstStyle/>
          <a:p>
            <a:r>
              <a:t>Mobile Phone Basics</a:t>
            </a:r>
          </a:p>
        </p:txBody>
      </p:sp>
      <p:sp>
        <p:nvSpPr>
          <p:cNvPr id="4" name="Content Placeholder 3"/>
          <p:cNvSpPr>
            <a:spLocks noGrp="1"/>
          </p:cNvSpPr>
          <p:nvPr>
            <p:ph idx="10" sz="quarter"/>
          </p:nvPr>
        </p:nvSpPr>
        <p:spPr/>
        <p:txBody>
          <a:bodyPr>
            <a:normAutofit/>
          </a:bodyPr>
          <a:lstStyle/>
          <a:p>
            <a:pPr>
              <a:defRPr sz="2000"/>
            </a:pPr>
            <a:r>
              <a:t>Analog (Early 1980s): First generation, bulky phones with limited functionality.</a:t>
            </a:r>
          </a:p>
          <a:p>
            <a:pPr>
              <a:defRPr sz="2000"/>
            </a:pPr>
            <a:r>
              <a:t>Digital Personal Communications Service (PCS) (1990s): Introduced digital technology, better call quality and features.</a:t>
            </a:r>
          </a:p>
          <a:p>
            <a:pPr>
              <a:defRPr sz="2000"/>
            </a:pPr>
            <a:r>
              <a:t>3G (Early 2000s): Enabled faster data transfer, video calls, and mobile internet.</a:t>
            </a:r>
          </a:p>
          <a:p>
            <a:pPr>
              <a:defRPr sz="2000"/>
            </a:pPr>
            <a:r>
              <a:t>4G (2009): Significantly improved speed and network efficiency, supporting high-speed internet and multimedia.</a:t>
            </a:r>
          </a:p>
          <a:p>
            <a:pPr>
              <a:defRPr sz="2000"/>
            </a:pPr>
            <a:r>
              <a:t>5G (Expected 2020): Next-generation technology offering even faster speeds, lower latency, and enhanced connectivity.</a:t>
            </a: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Summary &amp; Key Takeaways</a:t>
            </a:r>
          </a:p>
        </p:txBody>
      </p:sp>
      <p:sp>
        <p:nvSpPr>
          <p:cNvPr id="3" name="Content Placeholder 2"/>
          <p:cNvSpPr>
            <a:spLocks noGrp="1"/>
          </p:cNvSpPr>
          <p:nvPr>
            <p:ph idx="10" sz="quarter"/>
          </p:nvPr>
        </p:nvSpPr>
        <p:spPr/>
        <p:txBody>
          <a:bodyPr>
            <a:normAutofit/>
          </a:bodyPr>
          <a:lstStyle/>
          <a:p>
            <a:pPr/>
            <a:r>
              <a:t>Cloud forensics requires specialized tools and techniques to collect and analyze data from platforms like Dropbox, Google Drive, and OneDrive.</a:t>
            </a:r>
          </a:p>
          <a:p>
            <a:pPr/>
            <a:r>
              <a:t>Understanding file storage paths, synchronization mechanisms, and local artifacts is critical for effective digital investigation.</a:t>
            </a:r>
          </a:p>
          <a:p>
            <a:pPr/>
            <a:r>
              <a:t>Legal and procedural considerations, such as chain of custody and data integrity, are essential in cloud-based forensic analysis.</a:t>
            </a:r>
          </a:p>
          <a:p>
            <a:pPr/>
            <a:r>
              <a:t>Tools like AccessData AD eDiscovery and Magnet Forensics' IEF are vital for extracting and analyzing cloud data efficiently.</a:t>
            </a:r>
          </a:p>
          <a:p>
            <a:pPr/>
            <a:r>
              <a:t>Windows prefetch files and registry entries provide valuable insights into user activity and application behavior.</a:t>
            </a: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Questions?</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Understanding Mobile Device Forensics</a:t>
            </a:r>
          </a:p>
        </p:txBody>
      </p:sp>
      <p:sp>
        <p:nvSpPr>
          <p:cNvPr id="3" name="Subtitle 2"/>
          <p:cNvSpPr>
            <a:spLocks noGrp="1"/>
          </p:cNvSpPr>
          <p:nvPr>
            <p:ph type="subTitle" idx="1"/>
          </p:nvPr>
        </p:nvSpPr>
        <p:spPr/>
        <p:txBody>
          <a:bodyPr/>
          <a:lstStyle/>
          <a:p>
            <a:r>
              <a:t>Mobile Phone Basics</a:t>
            </a:r>
          </a:p>
        </p:txBody>
      </p:sp>
      <p:graphicFrame>
        <p:nvGraphicFramePr>
          <p:cNvPr id="5" name="Table 4"/>
          <p:cNvGraphicFramePr>
            <a:graphicFrameLocks noGrp="1"/>
          </p:cNvGraphicFramePr>
          <p:nvPr/>
        </p:nvGraphicFramePr>
        <p:xfrm>
          <a:off x="555624" y="1357460"/>
          <a:ext cx="11124185" cy="4959203"/>
        </p:xfrm>
        <a:graphic>
          <a:graphicData uri="http://schemas.openxmlformats.org/drawingml/2006/table">
            <a:tbl>
              <a:tblPr firstRow="1" bandRow="1">
                <a:tableStyleId>{5C22544A-7EE6-4342-B048-85BDC9FD1C3A}</a:tableStyleId>
              </a:tblPr>
              <a:tblGrid>
                <a:gridCol w="5562092"/>
                <a:gridCol w="5562093"/>
              </a:tblGrid>
              <a:tr h="619900">
                <a:tc>
                  <a:txBody>
                    <a:bodyPr/>
                    <a:lstStyle/>
                    <a:p>
                      <a:pPr>
                        <a:defRPr b="1"/>
                      </a:pPr>
                      <a:r>
                        <a:t>Digital Network</a:t>
                      </a:r>
                    </a:p>
                  </a:txBody>
                  <a:tcPr/>
                </a:tc>
                <a:tc>
                  <a:txBody>
                    <a:bodyPr/>
                    <a:lstStyle/>
                    <a:p>
                      <a:pPr>
                        <a:defRPr b="1"/>
                      </a:pPr>
                      <a:r>
                        <a:t>Description</a:t>
                      </a:r>
                    </a:p>
                  </a:txBody>
                  <a:tcPr/>
                </a:tc>
              </a:tr>
              <a:tr h="619900">
                <a:tc>
                  <a:txBody>
                    <a:bodyPr/>
                    <a:lstStyle/>
                    <a:p>
                      <a:r>
                        <a:t>Code Division Multiple Access (CDMA)</a:t>
                      </a:r>
                    </a:p>
                  </a:txBody>
                  <a:tcPr/>
                </a:tc>
                <a:tc>
                  <a:txBody>
                    <a:bodyPr/>
                    <a:lstStyle/>
                    <a:p>
                      <a:r>
                        <a:t>Developed during World War II, patented by Qualcomm; uses full radio frequency spectrum; used by Sprint, U.S. Cellular, Verizon</a:t>
                      </a:r>
                    </a:p>
                  </a:txBody>
                  <a:tcPr/>
                </a:tc>
              </a:tr>
              <a:tr h="619900">
                <a:tc>
                  <a:txBody>
                    <a:bodyPr/>
                    <a:lstStyle/>
                    <a:p>
                      <a:r>
                        <a:t>Global System for Mobile Communications (GSM)</a:t>
                      </a:r>
                    </a:p>
                  </a:txBody>
                  <a:tcPr/>
                </a:tc>
                <a:tc>
                  <a:txBody>
                    <a:bodyPr/>
                    <a:lstStyle/>
                    <a:p>
                      <a:r>
                        <a:t>Used by AT&amp;T, T-Mobile in the U.S.; standard in Europe and Asia; uses Time Division Multiple Access (TDMA)</a:t>
                      </a:r>
                    </a:p>
                  </a:txBody>
                  <a:tcPr/>
                </a:tc>
              </a:tr>
              <a:tr h="619900">
                <a:tc>
                  <a:txBody>
                    <a:bodyPr/>
                    <a:lstStyle/>
                    <a:p>
                      <a:r>
                        <a:t>Time Division Multiple Access (TDMA)</a:t>
                      </a:r>
                    </a:p>
                  </a:txBody>
                  <a:tcPr/>
                </a:tc>
                <a:tc>
                  <a:txBody>
                    <a:bodyPr/>
                    <a:lstStyle/>
                    <a:p>
                      <a:r>
                        <a:t>Divides radio frequency into time slots; used by GSM; covered by IS-136; introduced sleep mode for battery life</a:t>
                      </a:r>
                    </a:p>
                  </a:txBody>
                  <a:tcPr/>
                </a:tc>
              </a:tr>
              <a:tr h="619900">
                <a:tc>
                  <a:txBody>
                    <a:bodyPr/>
                    <a:lstStyle/>
                    <a:p>
                      <a:r>
                        <a:t>Integrated Digital Enhanced Network (iDEN)</a:t>
                      </a:r>
                    </a:p>
                  </a:txBody>
                  <a:tcPr/>
                </a:tc>
                <a:tc>
                  <a:txBody>
                    <a:bodyPr/>
                    <a:lstStyle/>
                    <a:p>
                      <a:r>
                        <a:t>Motorola protocol combining data transmission and other services</a:t>
                      </a:r>
                    </a:p>
                  </a:txBody>
                  <a:tcPr/>
                </a:tc>
              </a:tr>
              <a:tr h="619900">
                <a:tc>
                  <a:txBody>
                    <a:bodyPr/>
                    <a:lstStyle/>
                    <a:p>
                      <a:r>
                        <a:t>Digital Advanced Mobile Phone Service (D-AMPS)</a:t>
                      </a:r>
                    </a:p>
                  </a:txBody>
                  <a:tcPr/>
                </a:tc>
                <a:tc>
                  <a:txBody>
                    <a:bodyPr/>
                    <a:lstStyle/>
                    <a:p>
                      <a:r>
                        <a:t>Digital version of original analog standard</a:t>
                      </a:r>
                    </a:p>
                  </a:txBody>
                  <a:tcPr/>
                </a:tc>
              </a:tr>
              <a:tr h="619900">
                <a:tc>
                  <a:txBody>
                    <a:bodyPr/>
                    <a:lstStyle/>
                    <a:p>
                      <a:r>
                        <a:t>Enhanced Data GSM Environment (EDGE)</a:t>
                      </a:r>
                    </a:p>
                  </a:txBody>
                  <a:tcPr/>
                </a:tc>
                <a:tc>
                  <a:txBody>
                    <a:bodyPr/>
                    <a:lstStyle/>
                    <a:p>
                      <a:r>
                        <a:t>Faster version of GSM for higher data rates</a:t>
                      </a:r>
                    </a:p>
                  </a:txBody>
                  <a:tcPr/>
                </a:tc>
              </a:tr>
              <a:tr h="619903">
                <a:tc>
                  <a:txBody>
                    <a:bodyPr/>
                    <a:lstStyle/>
                    <a:p>
                      <a:r>
                        <a:t>Orthogonal Frequency Division Multiplexing (OFDM)</a:t>
                      </a:r>
                    </a:p>
                  </a:txBody>
                  <a:tcPr/>
                </a:tc>
                <a:tc>
                  <a:txBody>
                    <a:bodyPr/>
                    <a:lstStyle/>
                    <a:p>
                      <a:r>
                        <a:t>4G technology using parallel carriers for efficient energy use and interference resistance</a:t>
                      </a:r>
                    </a:p>
                  </a:txBody>
                  <a:tcPr/>
                </a:tc>
              </a:tr>
            </a:tbl>
          </a:graphicData>
        </a:graphic>
      </p:graphicFrame>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Understanding Mobile Device Forensics</a:t>
            </a:r>
          </a:p>
        </p:txBody>
      </p:sp>
      <p:sp>
        <p:nvSpPr>
          <p:cNvPr id="3" name="Subtitle 2"/>
          <p:cNvSpPr>
            <a:spLocks noGrp="1"/>
          </p:cNvSpPr>
          <p:nvPr>
            <p:ph type="subTitle" idx="1"/>
          </p:nvPr>
        </p:nvSpPr>
        <p:spPr/>
        <p:txBody>
          <a:bodyPr/>
          <a:lstStyle/>
          <a:p>
            <a:r>
              <a:t>Inside Mobile Devices</a:t>
            </a:r>
          </a:p>
        </p:txBody>
      </p:sp>
      <p:sp>
        <p:nvSpPr>
          <p:cNvPr id="4" name="Content Placeholder 3"/>
          <p:cNvSpPr>
            <a:spLocks noGrp="1"/>
          </p:cNvSpPr>
          <p:nvPr>
            <p:ph idx="10" sz="quarter"/>
          </p:nvPr>
        </p:nvSpPr>
        <p:spPr/>
        <p:txBody>
          <a:bodyPr>
            <a:normAutofit/>
          </a:bodyPr>
          <a:lstStyle/>
          <a:p>
            <a:pPr>
              <a:defRPr sz="2000"/>
            </a:pPr>
            <a:r>
              <a:t>Mobile devices range from basic phones to smartphones, tablets, and smartwatches.</a:t>
            </a:r>
          </a:p>
          <a:p>
            <a:pPr>
              <a:defRPr sz="2000"/>
            </a:pPr>
            <a:r>
              <a:t>Hardware components include: microprocessor, ROM, RAM, digital signal processor, radio module, microphone/speaker, hardware interfaces (keypads, cameras, GPS), and LCD display.</a:t>
            </a:r>
          </a:p>
          <a:p>
            <a:pPr>
              <a:defRPr sz="2000"/>
            </a:pPr>
            <a:r>
              <a:t>Memory options: removable memory cards, up to 64 GB internal memory, Bluetooth, and Wi-Fi.</a:t>
            </a:r>
          </a:p>
          <a:p>
            <a:pPr>
              <a:defRPr sz="2000"/>
            </a:pPr>
            <a:r>
              <a:t>Operating Systems: Windows Mobile, RIM OS, Android (Linux-based), Google OS, iOS (Apple).</a:t>
            </a:r>
          </a:p>
          <a:p>
            <a:pPr>
              <a:defRPr sz="2000"/>
            </a:pPr>
            <a:r>
              <a:t>System data stored in EEPROM (nonvolatile memory) for reprogramming by users (unofficially) to add features or switch providers.</a:t>
            </a:r>
          </a:p>
          <a:p>
            <a:pPr>
              <a:defRPr sz="2000"/>
            </a:pPr>
            <a:r>
              <a:t>ROM stores OS (nonvolatile), ensuring data availability even when power is lost.</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Inside Mobile Devices</a:t>
            </a:r>
          </a:p>
        </p:txBody>
      </p:sp>
      <p:sp>
        <p:nvSpPr>
          <p:cNvPr id="3" name="Subtitle 2"/>
          <p:cNvSpPr>
            <a:spLocks noGrp="1"/>
          </p:cNvSpPr>
          <p:nvPr>
            <p:ph type="subTitle" idx="1"/>
          </p:nvPr>
        </p:nvSpPr>
        <p:spPr/>
        <p:txBody>
          <a:bodyPr/>
          <a:lstStyle/>
          <a:p>
            <a:r>
              <a:t>SIM Cards</a:t>
            </a:r>
          </a:p>
        </p:txBody>
      </p:sp>
      <p:sp>
        <p:nvSpPr>
          <p:cNvPr id="4" name="Content Placeholder 3"/>
          <p:cNvSpPr>
            <a:spLocks noGrp="1"/>
          </p:cNvSpPr>
          <p:nvPr>
            <p:ph idx="10" sz="quarter"/>
          </p:nvPr>
        </p:nvSpPr>
        <p:spPr/>
        <p:txBody>
          <a:bodyPr>
            <a:normAutofit/>
          </a:bodyPr>
          <a:lstStyle/>
          <a:p>
            <a:pPr>
              <a:defRPr sz="2000"/>
            </a:pPr>
            <a:r>
              <a:t>Subscriber Identity Module (SIM) cards are removable cards in GSM phones that contain subscriber identification information.</a:t>
            </a:r>
          </a:p>
          <a:p>
            <a:pPr>
              <a:defRPr sz="2000"/>
            </a:pPr>
            <a:r>
              <a:t>They also store additional data such as messages and call history.</a:t>
            </a:r>
          </a:p>
          <a:p>
            <a:pPr>
              <a:defRPr sz="2000"/>
            </a:pPr>
            <a:r>
              <a:t>SIM cards are similar to standard memory cards but have differently aligned connectors.</a:t>
            </a:r>
          </a:p>
          <a:p>
            <a:pPr>
              <a:defRPr sz="2000"/>
            </a:pPr>
            <a:r>
              <a:t>Common sizes include standard, micro, and nano SIM cards, with iPhones and many Android phones supporting micro and nano SIM slots.</a:t>
            </a:r>
          </a:p>
          <a:p>
            <a:pPr>
              <a:defRPr sz="2000"/>
            </a:pPr>
            <a:r>
              <a:t>SIM cards are essential for mobile equipment (ME) to function, enabling network identification, service information storage, and device backup.</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Understanding Mobile Device Forenss</a:t>
            </a:r>
          </a:p>
        </p:txBody>
      </p:sp>
      <p:sp>
        <p:nvSpPr>
          <p:cNvPr id="3" name="Content Placeholder 2"/>
          <p:cNvSpPr>
            <a:spLocks noGrp="1"/>
          </p:cNvSpPr>
          <p:nvPr>
            <p:ph idx="10" sz="quarter"/>
          </p:nvPr>
        </p:nvSpPr>
        <p:spPr/>
        <p:txBody>
          <a:bodyPr>
            <a:normAutofit/>
          </a:bodyPr>
          <a:lstStyle/>
          <a:p/>
          <a:p>
            <a:pPr>
              <a:defRPr b="1"/>
            </a:pPr>
            <a:r>
              <a:t>According to the text, which of the following is a key challenge in mobile device forensics?</a:t>
            </a:r>
          </a:p>
          <a:p>
            <a:pPr lvl="1"/>
            <a:r>
              <a:t>A) The inability to access cloud-stored data</a:t>
            </a:r>
          </a:p>
          <a:p>
            <a:pPr lvl="1"/>
            <a:r>
              <a:t>B) The lack of standardized storage methods for messages</a:t>
            </a:r>
          </a:p>
          <a:p>
            <a:pPr lvl="1"/>
            <a:r>
              <a:t>C) The absence of encryption on most devices</a:t>
            </a:r>
          </a:p>
          <a:p>
            <a:pPr lvl="1"/>
            <a:r>
              <a:t>D) The difficulty in retrieving deleted files</a:t>
            </a:r>
          </a:p>
        </p:txBody>
      </p:sp>
      <p:sp>
        <p:nvSpPr>
          <p:cNvPr id="4" name="Text Placeholder 3"/>
          <p:cNvSpPr>
            <a:spLocks noGrp="1"/>
          </p:cNvSpPr>
          <p:nvPr>
            <p:ph type="body" idx="11" sz="quarter"/>
          </p:nvPr>
        </p:nvSpPr>
        <p:spPr/>
        <p:txBody>
          <a:bodyPr/>
          <a:lstStyle/>
          <a:p/>
          <a:p>
            <a:r>
              <a:t> Answer: B - The text states that there is no single standard for how and where phones store messages, and new models often lack compatibility with previous ones, making standardized forensics challenging.</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Understanding Acquisition Procedures for Mobile Devices</a:t>
            </a:r>
          </a:p>
        </p:txBody>
      </p:sp>
      <p:sp>
        <p:nvSpPr>
          <p:cNvPr id="3" name="Content Placeholder 2"/>
          <p:cNvSpPr>
            <a:spLocks noGrp="1"/>
          </p:cNvSpPr>
          <p:nvPr>
            <p:ph idx="10" sz="quarter"/>
          </p:nvPr>
        </p:nvSpPr>
        <p:spPr/>
        <p:txBody>
          <a:bodyPr>
            <a:normAutofit/>
          </a:bodyPr>
          <a:lstStyle/>
          <a:p>
            <a:pPr>
              <a:defRPr sz="2000"/>
            </a:pPr>
            <a:r>
              <a:t>Determine device power state: Leave off if unknown, but secure charger immediately.</a:t>
            </a:r>
          </a:p>
          <a:p>
            <a:pPr>
              <a:defRPr sz="2000"/>
            </a:pPr>
            <a:r>
              <a:t>If device is on, check battery level and ensure it remains charged.</a:t>
            </a:r>
          </a:p>
          <a:p>
            <a:pPr>
              <a:defRPr sz="2000"/>
            </a:pPr>
            <a:r>
              <a:t>Disconnect from USB/micro USB to prevent automatic synchronization.</a:t>
            </a:r>
          </a:p>
          <a:p>
            <a:pPr>
              <a:defRPr sz="2000"/>
            </a:pPr>
            <a:r>
              <a:t>Collect connected laptops/tablets to check for transferred/deleted data.</a:t>
            </a:r>
          </a:p>
          <a:p>
            <a:pPr>
              <a:defRPr sz="2000"/>
            </a:pPr>
            <a:r>
              <a:t>Isolate device from incoming signals using: Airplane mode, Faraday bag, paint can, or turning it off.</a:t>
            </a:r>
          </a:p>
          <a:p>
            <a:pPr>
              <a:defRPr sz="2000"/>
            </a:pPr>
            <a:r>
              <a:t>Note time/date of isolation steps to preserve battery and prevent attacks.</a:t>
            </a:r>
          </a:p>
          <a:p>
            <a:pPr>
              <a:defRPr sz="2000"/>
            </a:pPr>
            <a:r>
              <a:t>Caution: Handle components carefully to avoid EMI and environmental damage.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celsia Template" id="{40AD64EE-3C1D-B849-AA3C-FEAFBBF9A343}" vid="{837EBA87-D38D-494D-AF7C-3914FB9ACEC9}"/>
    </a:ext>
  </a:extLst>
</a:theme>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celsia Template" id="{40AD64EE-3C1D-B849-AA3C-FEAFBBF9A343}" vid="{837EBA87-D38D-494D-AF7C-3914FB9ACEC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d70a4a66-c4ba-45c2-9d8f-2bae85b085c4"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82D91C1503B3F49ADBA5A0469C768B1" ma:contentTypeVersion="10" ma:contentTypeDescription="Create a new document." ma:contentTypeScope="" ma:versionID="4003135b0ad4dd7240eff878933935bc">
  <xsd:schema xmlns:xsd="http://www.w3.org/2001/XMLSchema" xmlns:xs="http://www.w3.org/2001/XMLSchema" xmlns:p="http://schemas.microsoft.com/office/2006/metadata/properties" xmlns:ns3="d70a4a66-c4ba-45c2-9d8f-2bae85b085c4" targetNamespace="http://schemas.microsoft.com/office/2006/metadata/properties" ma:root="true" ma:fieldsID="56cfdfd0dfb13ab7d1ee7ce1235884dc" ns3:_="">
    <xsd:import namespace="d70a4a66-c4ba-45c2-9d8f-2bae85b085c4"/>
    <xsd:element name="properties">
      <xsd:complexType>
        <xsd:sequence>
          <xsd:element name="documentManagement">
            <xsd:complexType>
              <xsd:all>
                <xsd:element ref="ns3:MediaServiceDateTaken" minOccurs="0"/>
                <xsd:element ref="ns3:_activity" minOccurs="0"/>
                <xsd:element ref="ns3:MediaServiceMetadata" minOccurs="0"/>
                <xsd:element ref="ns3:MediaServiceFastMetadata" minOccurs="0"/>
                <xsd:element ref="ns3:MediaServiceSearchProperties" minOccurs="0"/>
                <xsd:element ref="ns3:MediaServiceObjectDetectorVersions" minOccurs="0"/>
                <xsd:element ref="ns3:MediaServiceSystemTags"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0a4a66-c4ba-45c2-9d8f-2bae85b085c4"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_activity" ma:index="9" nillable="true" ma:displayName="_activity" ma:hidden="true" ma:internalName="_activity">
      <xsd:simpleType>
        <xsd:restriction base="dms:Note"/>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EA402B-7E77-4C20-94B3-A36F5A583CFD}">
  <ds:schemaRefs>
    <ds:schemaRef ds:uri="http://purl.org/dc/elements/1.1/"/>
    <ds:schemaRef ds:uri="http://schemas.microsoft.com/office/infopath/2007/PartnerControls"/>
    <ds:schemaRef ds:uri="http://purl.org/dc/dcmitype/"/>
    <ds:schemaRef ds:uri="http://purl.org/dc/terms/"/>
    <ds:schemaRef ds:uri="http://schemas.microsoft.com/office/2006/documentManagement/types"/>
    <ds:schemaRef ds:uri="http://schemas.openxmlformats.org/package/2006/metadata/core-properties"/>
    <ds:schemaRef ds:uri="d70a4a66-c4ba-45c2-9d8f-2bae85b085c4"/>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186AEA09-3B02-43DF-8374-7DAD729EB3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0a4a66-c4ba-45c2-9d8f-2bae85b085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B08D1E9-2934-4233-93BE-02D08DE5F8C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260</TotalTime>
  <Words>0</Words>
  <Application>Microsoft Office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0</vt:i4>
      </vt:variant>
    </vt:vector>
  </HeadingPairs>
  <TitlesOfParts>
    <vt:vector size="4" baseType="lpstr">
      <vt:lpstr>Aptos</vt:lpstr>
      <vt:lpstr>Arial</vt:lpstr>
      <vt:lpstr>Calibri</vt:lpstr>
      <vt:lpstr>Office Theme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Johan Sebastian Ramirez Vallejo</dc:creator>
  <cp:keywords/>
  <dc:description/>
  <cp:lastModifiedBy>Johan Sebastian Ramirez Vallejo</cp:lastModifiedBy>
  <cp:revision>73</cp:revision>
  <cp:lastPrinted>2024-03-07T22:50:54Z</cp:lastPrinted>
  <dcterms:created xsi:type="dcterms:W3CDTF">2025-07-12T04:25:30Z</dcterms:created>
  <dcterms:modified xsi:type="dcterms:W3CDTF">2025-07-13T16:03:54Z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0x010100382D91C1503B3F49ADBA5A0469C768B1</vt:lpwstr>
  </property>
</Properties>
</file>